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2" r:id="rId5"/>
  </p:sldMasterIdLst>
  <p:notesMasterIdLst>
    <p:notesMasterId r:id="rId40"/>
  </p:notesMasterIdLst>
  <p:handoutMasterIdLst>
    <p:handoutMasterId r:id="rId41"/>
  </p:handoutMasterIdLst>
  <p:sldIdLst>
    <p:sldId id="519" r:id="rId6"/>
    <p:sldId id="485" r:id="rId7"/>
    <p:sldId id="486" r:id="rId8"/>
    <p:sldId id="487" r:id="rId9"/>
    <p:sldId id="488" r:id="rId10"/>
    <p:sldId id="489" r:id="rId11"/>
    <p:sldId id="490" r:id="rId12"/>
    <p:sldId id="491" r:id="rId13"/>
    <p:sldId id="492" r:id="rId14"/>
    <p:sldId id="493" r:id="rId15"/>
    <p:sldId id="494" r:id="rId16"/>
    <p:sldId id="495" r:id="rId17"/>
    <p:sldId id="496" r:id="rId18"/>
    <p:sldId id="497" r:id="rId19"/>
    <p:sldId id="498" r:id="rId20"/>
    <p:sldId id="499" r:id="rId21"/>
    <p:sldId id="500" r:id="rId22"/>
    <p:sldId id="502" r:id="rId23"/>
    <p:sldId id="503" r:id="rId24"/>
    <p:sldId id="504" r:id="rId25"/>
    <p:sldId id="505" r:id="rId26"/>
    <p:sldId id="506" r:id="rId27"/>
    <p:sldId id="507" r:id="rId28"/>
    <p:sldId id="508" r:id="rId29"/>
    <p:sldId id="509" r:id="rId30"/>
    <p:sldId id="510" r:id="rId31"/>
    <p:sldId id="511" r:id="rId32"/>
    <p:sldId id="512" r:id="rId33"/>
    <p:sldId id="513" r:id="rId34"/>
    <p:sldId id="514" r:id="rId35"/>
    <p:sldId id="515" r:id="rId36"/>
    <p:sldId id="516" r:id="rId37"/>
    <p:sldId id="517" r:id="rId38"/>
    <p:sldId id="518" r:id="rId39"/>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e.erdelatz"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70" autoAdjust="0"/>
    <p:restoredTop sz="96769" autoAdjust="0"/>
  </p:normalViewPr>
  <p:slideViewPr>
    <p:cSldViewPr showGuides="1">
      <p:cViewPr varScale="1">
        <p:scale>
          <a:sx n="82" d="100"/>
          <a:sy n="82" d="100"/>
        </p:scale>
        <p:origin x="660" y="90"/>
      </p:cViewPr>
      <p:guideLst>
        <p:guide orient="horz" pos="2160"/>
        <p:guide pos="2880"/>
      </p:guideLst>
    </p:cSldViewPr>
  </p:slideViewPr>
  <p:notesTextViewPr>
    <p:cViewPr>
      <p:scale>
        <a:sx n="1" d="1"/>
        <a:sy n="1" d="1"/>
      </p:scale>
      <p:origin x="0" y="0"/>
    </p:cViewPr>
  </p:notesTextViewPr>
  <p:sorterViewPr>
    <p:cViewPr>
      <p:scale>
        <a:sx n="79" d="100"/>
        <a:sy n="79" d="100"/>
      </p:scale>
      <p:origin x="0" y="0"/>
    </p:cViewPr>
  </p:sorterViewPr>
  <p:notesViewPr>
    <p:cSldViewPr>
      <p:cViewPr varScale="1">
        <p:scale>
          <a:sx n="65" d="100"/>
          <a:sy n="65" d="100"/>
        </p:scale>
        <p:origin x="276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2915" cy="46481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8581" y="1"/>
            <a:ext cx="3042915" cy="464814"/>
          </a:xfrm>
          <a:prstGeom prst="rect">
            <a:avLst/>
          </a:prstGeom>
        </p:spPr>
        <p:txBody>
          <a:bodyPr vert="horz" lIns="92446" tIns="46223" rIns="92446" bIns="46223" rtlCol="0"/>
          <a:lstStyle>
            <a:lvl1pPr algn="r">
              <a:defRPr sz="1200"/>
            </a:lvl1pPr>
          </a:lstStyle>
          <a:p>
            <a:fld id="{8D529D62-3BA7-44BC-A002-2BDD875B7241}" type="datetimeFigureOut">
              <a:rPr lang="en-US" smtClean="0"/>
              <a:pPr/>
              <a:t>9/7/2017</a:t>
            </a:fld>
            <a:endParaRPr lang="en-US" dirty="0"/>
          </a:p>
        </p:txBody>
      </p:sp>
      <p:sp>
        <p:nvSpPr>
          <p:cNvPr id="4" name="Footer Placeholder 3"/>
          <p:cNvSpPr>
            <a:spLocks noGrp="1"/>
          </p:cNvSpPr>
          <p:nvPr>
            <p:ph type="ftr" sz="quarter" idx="2"/>
          </p:nvPr>
        </p:nvSpPr>
        <p:spPr>
          <a:xfrm>
            <a:off x="0" y="8842685"/>
            <a:ext cx="3042915" cy="464814"/>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581" y="8842685"/>
            <a:ext cx="3042915" cy="464814"/>
          </a:xfrm>
          <a:prstGeom prst="rect">
            <a:avLst/>
          </a:prstGeom>
        </p:spPr>
        <p:txBody>
          <a:bodyPr vert="horz" lIns="92446" tIns="46223" rIns="92446" bIns="46223" rtlCol="0" anchor="b"/>
          <a:lstStyle>
            <a:lvl1pPr algn="r">
              <a:defRPr sz="1200"/>
            </a:lvl1pPr>
          </a:lstStyle>
          <a:p>
            <a:fld id="{4BE4BE13-CF20-4885-83F6-928C4097E0FA}" type="slidenum">
              <a:rPr lang="en-US" smtClean="0"/>
              <a:pPr/>
              <a:t>‹#›</a:t>
            </a:fld>
            <a:endParaRPr lang="en-US" dirty="0"/>
          </a:p>
        </p:txBody>
      </p:sp>
    </p:spTree>
    <p:extLst>
      <p:ext uri="{BB962C8B-B14F-4D97-AF65-F5344CB8AC3E}">
        <p14:creationId xmlns:p14="http://schemas.microsoft.com/office/powerpoint/2010/main" val="3857836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92" tIns="46696" rIns="93392" bIns="46696"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392" tIns="46696" rIns="93392" bIns="46696" rtlCol="0"/>
          <a:lstStyle>
            <a:lvl1pPr algn="r">
              <a:defRPr sz="1200"/>
            </a:lvl1pPr>
          </a:lstStyle>
          <a:p>
            <a:fld id="{C6BFE988-1BAB-4D1A-8F4A-D441C049C08F}" type="datetimeFigureOut">
              <a:rPr lang="en-US" smtClean="0"/>
              <a:pPr/>
              <a:t>9/7/2017</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92" tIns="46696" rIns="93392" bIns="46696"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92" tIns="46696" rIns="93392" bIns="4669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92" tIns="46696" rIns="93392" bIns="466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92" tIns="46696" rIns="93392" bIns="46696" rtlCol="0" anchor="b"/>
          <a:lstStyle>
            <a:lvl1pPr algn="r">
              <a:defRPr sz="1200"/>
            </a:lvl1pPr>
          </a:lstStyle>
          <a:p>
            <a:fld id="{B969F1B2-EB3E-4230-852C-E80CAA98F3FC}" type="slidenum">
              <a:rPr lang="en-US" smtClean="0"/>
              <a:pPr/>
              <a:t>‹#›</a:t>
            </a:fld>
            <a:endParaRPr lang="en-US" dirty="0"/>
          </a:p>
        </p:txBody>
      </p:sp>
    </p:spTree>
    <p:extLst>
      <p:ext uri="{BB962C8B-B14F-4D97-AF65-F5344CB8AC3E}">
        <p14:creationId xmlns:p14="http://schemas.microsoft.com/office/powerpoint/2010/main" val="184626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969F1B2-EB3E-4230-852C-E80CAA98F3FC}" type="slidenum">
              <a:rPr lang="en-US" smtClean="0"/>
              <a:pPr/>
              <a:t>3</a:t>
            </a:fld>
            <a:endParaRPr lang="en-US" dirty="0"/>
          </a:p>
        </p:txBody>
      </p:sp>
    </p:spTree>
    <p:extLst>
      <p:ext uri="{BB962C8B-B14F-4D97-AF65-F5344CB8AC3E}">
        <p14:creationId xmlns:p14="http://schemas.microsoft.com/office/powerpoint/2010/main" val="2407345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969F1B2-EB3E-4230-852C-E80CAA98F3FC}" type="slidenum">
              <a:rPr lang="en-US" smtClean="0"/>
              <a:pPr/>
              <a:t>13</a:t>
            </a:fld>
            <a:endParaRPr lang="en-US" dirty="0"/>
          </a:p>
        </p:txBody>
      </p:sp>
    </p:spTree>
    <p:extLst>
      <p:ext uri="{BB962C8B-B14F-4D97-AF65-F5344CB8AC3E}">
        <p14:creationId xmlns:p14="http://schemas.microsoft.com/office/powerpoint/2010/main" val="240734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969F1B2-EB3E-4230-852C-E80CAA98F3FC}" type="slidenum">
              <a:rPr lang="en-US" smtClean="0"/>
              <a:pPr/>
              <a:t>17</a:t>
            </a:fld>
            <a:endParaRPr lang="en-US" dirty="0"/>
          </a:p>
        </p:txBody>
      </p:sp>
    </p:spTree>
    <p:extLst>
      <p:ext uri="{BB962C8B-B14F-4D97-AF65-F5344CB8AC3E}">
        <p14:creationId xmlns:p14="http://schemas.microsoft.com/office/powerpoint/2010/main" val="2407345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69F1B2-EB3E-4230-852C-E80CAA98F3FC}" type="slidenum">
              <a:rPr lang="en-US" smtClean="0"/>
              <a:pPr/>
              <a:t>19</a:t>
            </a:fld>
            <a:endParaRPr lang="en-US" dirty="0"/>
          </a:p>
        </p:txBody>
      </p:sp>
    </p:spTree>
    <p:extLst>
      <p:ext uri="{BB962C8B-B14F-4D97-AF65-F5344CB8AC3E}">
        <p14:creationId xmlns:p14="http://schemas.microsoft.com/office/powerpoint/2010/main" val="2407345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 </a:t>
            </a:r>
            <a:r>
              <a:rPr lang="en-US" b="1" dirty="0" smtClean="0"/>
              <a:t>Get team to believe in vision and selves</a:t>
            </a:r>
          </a:p>
          <a:p>
            <a:pPr lvl="1"/>
            <a:r>
              <a:rPr lang="en-US" b="1" dirty="0" smtClean="0"/>
              <a:t>Keep game in perspective</a:t>
            </a:r>
          </a:p>
          <a:p>
            <a:pPr lvl="1"/>
            <a:r>
              <a:rPr lang="en-US" b="1" dirty="0" smtClean="0"/>
              <a:t>Develop the athlete and the person</a:t>
            </a:r>
          </a:p>
          <a:p>
            <a:pPr lvl="1"/>
            <a:r>
              <a:rPr lang="en-US" b="1" dirty="0" smtClean="0"/>
              <a:t>Understand their players</a:t>
            </a:r>
          </a:p>
          <a:p>
            <a:pPr lvl="1"/>
            <a:r>
              <a:rPr lang="en-US" b="1" dirty="0" smtClean="0"/>
              <a:t>Communicators</a:t>
            </a:r>
          </a:p>
          <a:p>
            <a:pPr lvl="1"/>
            <a:r>
              <a:rPr lang="en-US" b="1" dirty="0" smtClean="0"/>
              <a:t>Understand the game</a:t>
            </a:r>
          </a:p>
          <a:p>
            <a:pPr lvl="1"/>
            <a:r>
              <a:rPr lang="en-US" b="1" dirty="0" smtClean="0"/>
              <a:t>Passionate</a:t>
            </a:r>
            <a:r>
              <a:rPr lang="en-US" b="1" baseline="0" dirty="0" smtClean="0"/>
              <a:t> about what they do</a:t>
            </a:r>
            <a:endParaRPr lang="en-US" b="1" dirty="0" smtClean="0"/>
          </a:p>
          <a:p>
            <a:endParaRPr lang="en-US" dirty="0"/>
          </a:p>
        </p:txBody>
      </p:sp>
      <p:sp>
        <p:nvSpPr>
          <p:cNvPr id="4" name="Slide Number Placeholder 3"/>
          <p:cNvSpPr>
            <a:spLocks noGrp="1"/>
          </p:cNvSpPr>
          <p:nvPr>
            <p:ph type="sldNum" sz="quarter" idx="10"/>
          </p:nvPr>
        </p:nvSpPr>
        <p:spPr/>
        <p:txBody>
          <a:bodyPr/>
          <a:lstStyle/>
          <a:p>
            <a:fld id="{B969F1B2-EB3E-4230-852C-E80CAA98F3FC}" type="slidenum">
              <a:rPr lang="en-US" smtClean="0"/>
              <a:pPr/>
              <a:t>22</a:t>
            </a:fld>
            <a:endParaRPr lang="en-US" dirty="0"/>
          </a:p>
        </p:txBody>
      </p:sp>
    </p:spTree>
    <p:extLst>
      <p:ext uri="{BB962C8B-B14F-4D97-AF65-F5344CB8AC3E}">
        <p14:creationId xmlns:p14="http://schemas.microsoft.com/office/powerpoint/2010/main" val="2407345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 </a:t>
            </a:r>
            <a:r>
              <a:rPr lang="en-US" b="1" dirty="0" smtClean="0"/>
              <a:t>Get team to believe in vision and selves</a:t>
            </a:r>
          </a:p>
          <a:p>
            <a:pPr lvl="1"/>
            <a:r>
              <a:rPr lang="en-US" b="1" dirty="0" smtClean="0"/>
              <a:t>Keep game in perspective</a:t>
            </a:r>
          </a:p>
          <a:p>
            <a:pPr lvl="1"/>
            <a:r>
              <a:rPr lang="en-US" b="1" dirty="0" smtClean="0"/>
              <a:t>Develop the athlete and the person</a:t>
            </a:r>
          </a:p>
          <a:p>
            <a:pPr lvl="1"/>
            <a:r>
              <a:rPr lang="en-US" b="1" dirty="0" smtClean="0"/>
              <a:t>Understand their players</a:t>
            </a:r>
          </a:p>
          <a:p>
            <a:pPr lvl="1"/>
            <a:r>
              <a:rPr lang="en-US" b="1" dirty="0" smtClean="0"/>
              <a:t>Communicators</a:t>
            </a:r>
          </a:p>
          <a:p>
            <a:pPr lvl="1"/>
            <a:r>
              <a:rPr lang="en-US" b="1" dirty="0" smtClean="0"/>
              <a:t>Understand the game</a:t>
            </a:r>
          </a:p>
          <a:p>
            <a:pPr lvl="1"/>
            <a:r>
              <a:rPr lang="en-US" b="1" dirty="0" smtClean="0"/>
              <a:t>Passionate</a:t>
            </a:r>
            <a:r>
              <a:rPr lang="en-US" b="1" baseline="0" dirty="0" smtClean="0"/>
              <a:t> about what they do</a:t>
            </a:r>
            <a:endParaRPr lang="en-US" b="1" dirty="0" smtClean="0"/>
          </a:p>
          <a:p>
            <a:endParaRPr lang="en-US" dirty="0"/>
          </a:p>
        </p:txBody>
      </p:sp>
      <p:sp>
        <p:nvSpPr>
          <p:cNvPr id="4" name="Slide Number Placeholder 3"/>
          <p:cNvSpPr>
            <a:spLocks noGrp="1"/>
          </p:cNvSpPr>
          <p:nvPr>
            <p:ph type="sldNum" sz="quarter" idx="10"/>
          </p:nvPr>
        </p:nvSpPr>
        <p:spPr/>
        <p:txBody>
          <a:bodyPr/>
          <a:lstStyle/>
          <a:p>
            <a:fld id="{B969F1B2-EB3E-4230-852C-E80CAA98F3FC}" type="slidenum">
              <a:rPr lang="en-US" smtClean="0"/>
              <a:pPr/>
              <a:t>23</a:t>
            </a:fld>
            <a:endParaRPr lang="en-US" dirty="0"/>
          </a:p>
        </p:txBody>
      </p:sp>
    </p:spTree>
    <p:extLst>
      <p:ext uri="{BB962C8B-B14F-4D97-AF65-F5344CB8AC3E}">
        <p14:creationId xmlns:p14="http://schemas.microsoft.com/office/powerpoint/2010/main" val="2407345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69F1B2-EB3E-4230-852C-E80CAA98F3FC}" type="slidenum">
              <a:rPr lang="en-US" smtClean="0"/>
              <a:pPr/>
              <a:t>24</a:t>
            </a:fld>
            <a:endParaRPr lang="en-US" dirty="0"/>
          </a:p>
        </p:txBody>
      </p:sp>
    </p:spTree>
    <p:extLst>
      <p:ext uri="{BB962C8B-B14F-4D97-AF65-F5344CB8AC3E}">
        <p14:creationId xmlns:p14="http://schemas.microsoft.com/office/powerpoint/2010/main" val="2407345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 </a:t>
            </a:r>
            <a:r>
              <a:rPr lang="en-US" b="1" dirty="0" smtClean="0"/>
              <a:t>Get team to believe in vision and selves</a:t>
            </a:r>
          </a:p>
          <a:p>
            <a:pPr lvl="1"/>
            <a:r>
              <a:rPr lang="en-US" b="1" dirty="0" smtClean="0"/>
              <a:t>Keep game in perspective</a:t>
            </a:r>
          </a:p>
          <a:p>
            <a:pPr lvl="1"/>
            <a:r>
              <a:rPr lang="en-US" b="1" dirty="0" smtClean="0"/>
              <a:t>Develop the athlete and the person</a:t>
            </a:r>
          </a:p>
          <a:p>
            <a:pPr lvl="1"/>
            <a:r>
              <a:rPr lang="en-US" b="1" dirty="0" smtClean="0"/>
              <a:t>Understand their players</a:t>
            </a:r>
          </a:p>
          <a:p>
            <a:pPr lvl="1"/>
            <a:r>
              <a:rPr lang="en-US" b="1" dirty="0" smtClean="0"/>
              <a:t>Communicators</a:t>
            </a:r>
          </a:p>
          <a:p>
            <a:pPr lvl="1"/>
            <a:r>
              <a:rPr lang="en-US" b="1" dirty="0" smtClean="0"/>
              <a:t>Understand the game</a:t>
            </a:r>
          </a:p>
          <a:p>
            <a:pPr lvl="1"/>
            <a:r>
              <a:rPr lang="en-US" b="1" dirty="0" smtClean="0"/>
              <a:t>Passionate</a:t>
            </a:r>
            <a:r>
              <a:rPr lang="en-US" b="1" baseline="0" dirty="0" smtClean="0"/>
              <a:t> about what they do</a:t>
            </a:r>
            <a:endParaRPr lang="en-US" b="1" dirty="0" smtClean="0"/>
          </a:p>
          <a:p>
            <a:endParaRPr lang="en-US" dirty="0"/>
          </a:p>
        </p:txBody>
      </p:sp>
      <p:sp>
        <p:nvSpPr>
          <p:cNvPr id="4" name="Slide Number Placeholder 3"/>
          <p:cNvSpPr>
            <a:spLocks noGrp="1"/>
          </p:cNvSpPr>
          <p:nvPr>
            <p:ph type="sldNum" sz="quarter" idx="10"/>
          </p:nvPr>
        </p:nvSpPr>
        <p:spPr/>
        <p:txBody>
          <a:bodyPr/>
          <a:lstStyle/>
          <a:p>
            <a:fld id="{B969F1B2-EB3E-4230-852C-E80CAA98F3FC}" type="slidenum">
              <a:rPr lang="en-US" smtClean="0"/>
              <a:pPr/>
              <a:t>25</a:t>
            </a:fld>
            <a:endParaRPr lang="en-US" dirty="0"/>
          </a:p>
        </p:txBody>
      </p:sp>
    </p:spTree>
    <p:extLst>
      <p:ext uri="{BB962C8B-B14F-4D97-AF65-F5344CB8AC3E}">
        <p14:creationId xmlns:p14="http://schemas.microsoft.com/office/powerpoint/2010/main" val="240734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969F1B2-EB3E-4230-852C-E80CAA98F3FC}" type="slidenum">
              <a:rPr lang="en-US" smtClean="0"/>
              <a:pPr/>
              <a:t>5</a:t>
            </a:fld>
            <a:endParaRPr lang="en-US" dirty="0"/>
          </a:p>
        </p:txBody>
      </p:sp>
    </p:spTree>
    <p:extLst>
      <p:ext uri="{BB962C8B-B14F-4D97-AF65-F5344CB8AC3E}">
        <p14:creationId xmlns:p14="http://schemas.microsoft.com/office/powerpoint/2010/main" val="2407345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969F1B2-EB3E-4230-852C-E80CAA98F3FC}" type="slidenum">
              <a:rPr lang="en-US" smtClean="0"/>
              <a:pPr/>
              <a:t>6</a:t>
            </a:fld>
            <a:endParaRPr lang="en-US" dirty="0"/>
          </a:p>
        </p:txBody>
      </p:sp>
    </p:spTree>
    <p:extLst>
      <p:ext uri="{BB962C8B-B14F-4D97-AF65-F5344CB8AC3E}">
        <p14:creationId xmlns:p14="http://schemas.microsoft.com/office/powerpoint/2010/main" val="240734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969F1B2-EB3E-4230-852C-E80CAA98F3FC}" type="slidenum">
              <a:rPr lang="en-US" smtClean="0"/>
              <a:pPr/>
              <a:t>7</a:t>
            </a:fld>
            <a:endParaRPr lang="en-US" dirty="0"/>
          </a:p>
        </p:txBody>
      </p:sp>
    </p:spTree>
    <p:extLst>
      <p:ext uri="{BB962C8B-B14F-4D97-AF65-F5344CB8AC3E}">
        <p14:creationId xmlns:p14="http://schemas.microsoft.com/office/powerpoint/2010/main" val="240734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969F1B2-EB3E-4230-852C-E80CAA98F3FC}" type="slidenum">
              <a:rPr lang="en-US" smtClean="0"/>
              <a:pPr/>
              <a:t>8</a:t>
            </a:fld>
            <a:endParaRPr lang="en-US" dirty="0"/>
          </a:p>
        </p:txBody>
      </p:sp>
    </p:spTree>
    <p:extLst>
      <p:ext uri="{BB962C8B-B14F-4D97-AF65-F5344CB8AC3E}">
        <p14:creationId xmlns:p14="http://schemas.microsoft.com/office/powerpoint/2010/main" val="240734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969F1B2-EB3E-4230-852C-E80CAA98F3FC}" type="slidenum">
              <a:rPr lang="en-US" smtClean="0"/>
              <a:pPr/>
              <a:t>9</a:t>
            </a:fld>
            <a:endParaRPr lang="en-US" dirty="0"/>
          </a:p>
        </p:txBody>
      </p:sp>
    </p:spTree>
    <p:extLst>
      <p:ext uri="{BB962C8B-B14F-4D97-AF65-F5344CB8AC3E}">
        <p14:creationId xmlns:p14="http://schemas.microsoft.com/office/powerpoint/2010/main" val="240734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969F1B2-EB3E-4230-852C-E80CAA98F3FC}" type="slidenum">
              <a:rPr lang="en-US" smtClean="0"/>
              <a:pPr/>
              <a:t>10</a:t>
            </a:fld>
            <a:endParaRPr lang="en-US" dirty="0"/>
          </a:p>
        </p:txBody>
      </p:sp>
    </p:spTree>
    <p:extLst>
      <p:ext uri="{BB962C8B-B14F-4D97-AF65-F5344CB8AC3E}">
        <p14:creationId xmlns:p14="http://schemas.microsoft.com/office/powerpoint/2010/main" val="2407345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969F1B2-EB3E-4230-852C-E80CAA98F3FC}" type="slidenum">
              <a:rPr lang="en-US" smtClean="0"/>
              <a:pPr/>
              <a:t>11</a:t>
            </a:fld>
            <a:endParaRPr lang="en-US" dirty="0"/>
          </a:p>
        </p:txBody>
      </p:sp>
    </p:spTree>
    <p:extLst>
      <p:ext uri="{BB962C8B-B14F-4D97-AF65-F5344CB8AC3E}">
        <p14:creationId xmlns:p14="http://schemas.microsoft.com/office/powerpoint/2010/main" val="2407345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969F1B2-EB3E-4230-852C-E80CAA98F3FC}" type="slidenum">
              <a:rPr lang="en-US" smtClean="0"/>
              <a:pPr/>
              <a:t>12</a:t>
            </a:fld>
            <a:endParaRPr lang="en-US" dirty="0"/>
          </a:p>
        </p:txBody>
      </p:sp>
    </p:spTree>
    <p:extLst>
      <p:ext uri="{BB962C8B-B14F-4D97-AF65-F5344CB8AC3E}">
        <p14:creationId xmlns:p14="http://schemas.microsoft.com/office/powerpoint/2010/main" val="2407345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O:\Graphics\BRIEFS\CSSARS\pics&amp;logos\redbar.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76200" y="76200"/>
            <a:ext cx="8763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 name="Rectangle 3"/>
          <p:cNvSpPr/>
          <p:nvPr userDrawn="1"/>
        </p:nvSpPr>
        <p:spPr>
          <a:xfrm>
            <a:off x="3048000" y="6326188"/>
            <a:ext cx="3048000" cy="503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 name="Rectangle 4"/>
          <p:cNvSpPr/>
          <p:nvPr userDrawn="1"/>
        </p:nvSpPr>
        <p:spPr>
          <a:xfrm>
            <a:off x="8772525" y="6570663"/>
            <a:ext cx="304800" cy="249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pic>
        <p:nvPicPr>
          <p:cNvPr id="10" name="Picture 5" descr="O:\Graphics\BRIEFS\CSSARS\pics&amp;logos\redbar.JPG"/>
          <p:cNvPicPr>
            <a:picLocks noChangeAspect="1" noChangeArrowheads="1"/>
          </p:cNvPicPr>
          <p:nvPr userDrawn="1"/>
        </p:nvPicPr>
        <p:blipFill>
          <a:blip r:embed="rId2" r:link="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5041"/>
            <a:ext cx="2547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4800600" y="6571798"/>
            <a:ext cx="1492716" cy="307777"/>
          </a:xfrm>
          <a:prstGeom prst="rect">
            <a:avLst/>
          </a:prstGeom>
          <a:noFill/>
        </p:spPr>
        <p:txBody>
          <a:bodyPr wrap="none" rtlCol="0">
            <a:spAutoFit/>
          </a:bodyPr>
          <a:lstStyle/>
          <a:p>
            <a:pPr eaLnBrk="1" fontAlgn="auto" hangingPunct="1">
              <a:spcBef>
                <a:spcPts val="0"/>
              </a:spcBef>
              <a:spcAft>
                <a:spcPts val="0"/>
              </a:spcAft>
            </a:pPr>
            <a:r>
              <a:rPr lang="en-US" sz="1400" dirty="0" smtClean="0">
                <a:solidFill>
                  <a:srgbClr val="009900"/>
                </a:solidFill>
                <a:latin typeface="Arial"/>
              </a:rPr>
              <a:t>UNCLASSIFIED</a:t>
            </a:r>
            <a:endParaRPr lang="en-US" sz="1400" dirty="0">
              <a:solidFill>
                <a:srgbClr val="009900"/>
              </a:solidFill>
              <a:latin typeface="Arial"/>
            </a:endParaRPr>
          </a:p>
        </p:txBody>
      </p:sp>
      <p:sp>
        <p:nvSpPr>
          <p:cNvPr id="13" name="Title 1"/>
          <p:cNvSpPr>
            <a:spLocks noGrp="1"/>
          </p:cNvSpPr>
          <p:nvPr>
            <p:ph type="title" hasCustomPrompt="1"/>
          </p:nvPr>
        </p:nvSpPr>
        <p:spPr>
          <a:xfrm>
            <a:off x="2575158" y="76200"/>
            <a:ext cx="5943600" cy="2438400"/>
          </a:xfrm>
        </p:spPr>
        <p:txBody>
          <a:bodyPr/>
          <a:lstStyle>
            <a:lvl1pPr>
              <a:defRPr baseline="0"/>
            </a:lvl1pPr>
          </a:lstStyle>
          <a:p>
            <a:r>
              <a:rPr lang="en-US" dirty="0" smtClean="0"/>
              <a:t>Title: Click to edit </a:t>
            </a:r>
            <a:endParaRPr lang="en-US" dirty="0"/>
          </a:p>
        </p:txBody>
      </p:sp>
      <p:sp>
        <p:nvSpPr>
          <p:cNvPr id="19" name="Text Placeholder 5"/>
          <p:cNvSpPr>
            <a:spLocks noGrp="1"/>
          </p:cNvSpPr>
          <p:nvPr>
            <p:ph type="body" sz="quarter" idx="10" hasCustomPrompt="1"/>
          </p:nvPr>
        </p:nvSpPr>
        <p:spPr>
          <a:xfrm>
            <a:off x="2743200" y="2667000"/>
            <a:ext cx="5486400" cy="685800"/>
          </a:xfrm>
        </p:spPr>
        <p:txBody>
          <a:bodyPr>
            <a:noAutofit/>
          </a:bodyPr>
          <a:lstStyle>
            <a:lvl1pPr marL="0" indent="0" algn="ctr">
              <a:buNone/>
              <a:defRPr sz="3200" b="1"/>
            </a:lvl1pPr>
          </a:lstStyle>
          <a:p>
            <a:pPr lvl="0"/>
            <a:r>
              <a:rPr lang="en-US" dirty="0" err="1" smtClean="0"/>
              <a:t>OPR</a:t>
            </a:r>
            <a:r>
              <a:rPr lang="en-US" dirty="0" smtClean="0"/>
              <a:t>: Click to edit </a:t>
            </a:r>
            <a:endParaRPr lang="en-US" dirty="0"/>
          </a:p>
        </p:txBody>
      </p:sp>
      <p:sp>
        <p:nvSpPr>
          <p:cNvPr id="20" name="Text Placeholder 5"/>
          <p:cNvSpPr>
            <a:spLocks noGrp="1"/>
          </p:cNvSpPr>
          <p:nvPr>
            <p:ph type="body" sz="quarter" idx="11" hasCustomPrompt="1"/>
          </p:nvPr>
        </p:nvSpPr>
        <p:spPr>
          <a:xfrm>
            <a:off x="2057400" y="3329741"/>
            <a:ext cx="7086600" cy="785059"/>
          </a:xfrm>
        </p:spPr>
        <p:txBody>
          <a:bodyPr/>
          <a:lstStyle>
            <a:lvl1pPr marL="0" indent="0" algn="ctr">
              <a:buNone/>
              <a:defRPr baseline="0"/>
            </a:lvl1pPr>
          </a:lstStyle>
          <a:p>
            <a:pPr lvl="0"/>
            <a:r>
              <a:rPr lang="en-US" smtClean="0"/>
              <a:t>OPRBillet</a:t>
            </a:r>
            <a:r>
              <a:rPr lang="en-US" dirty="0" smtClean="0"/>
              <a:t>: Click to edit</a:t>
            </a:r>
            <a:endParaRPr lang="en-US" dirty="0"/>
          </a:p>
        </p:txBody>
      </p:sp>
      <p:sp>
        <p:nvSpPr>
          <p:cNvPr id="21" name="Text Placeholder 5"/>
          <p:cNvSpPr>
            <a:spLocks noGrp="1"/>
          </p:cNvSpPr>
          <p:nvPr>
            <p:ph type="body" sz="quarter" idx="12" hasCustomPrompt="1"/>
          </p:nvPr>
        </p:nvSpPr>
        <p:spPr>
          <a:xfrm>
            <a:off x="3619500" y="4191000"/>
            <a:ext cx="3733800" cy="533400"/>
          </a:xfrm>
        </p:spPr>
        <p:txBody>
          <a:bodyPr>
            <a:normAutofit/>
          </a:bodyPr>
          <a:lstStyle>
            <a:lvl1pPr marL="0" indent="0" algn="ctr">
              <a:buNone/>
              <a:defRPr sz="1800"/>
            </a:lvl1pPr>
          </a:lstStyle>
          <a:p>
            <a:pPr lvl="0"/>
            <a:r>
              <a:rPr lang="en-US" dirty="0" smtClean="0"/>
              <a:t>Date: Click to edit (23 Feb 2016)</a:t>
            </a:r>
            <a:endParaRPr lang="en-US" dirty="0"/>
          </a:p>
        </p:txBody>
      </p:sp>
      <p:sp>
        <p:nvSpPr>
          <p:cNvPr id="22" name="Text Placeholder 5"/>
          <p:cNvSpPr>
            <a:spLocks noGrp="1"/>
          </p:cNvSpPr>
          <p:nvPr>
            <p:ph type="body" sz="quarter" idx="13" hasCustomPrompt="1"/>
          </p:nvPr>
        </p:nvSpPr>
        <p:spPr>
          <a:xfrm>
            <a:off x="2743200" y="5029200"/>
            <a:ext cx="5486400" cy="838200"/>
          </a:xfrm>
        </p:spPr>
        <p:txBody>
          <a:bodyPr>
            <a:normAutofit/>
          </a:bodyPr>
          <a:lstStyle>
            <a:lvl1pPr marL="0" indent="0" algn="l">
              <a:buNone/>
              <a:defRPr sz="1800"/>
            </a:lvl1pPr>
          </a:lstStyle>
          <a:p>
            <a:pPr lvl="0"/>
            <a:r>
              <a:rPr lang="en-US" dirty="0" smtClean="0"/>
              <a:t>Briefer: Click to edit Name and Billet Description</a:t>
            </a:r>
            <a:endParaRPr lang="en-US" dirty="0"/>
          </a:p>
        </p:txBody>
      </p:sp>
      <p:sp>
        <p:nvSpPr>
          <p:cNvPr id="23" name="Text Placeholder 5"/>
          <p:cNvSpPr>
            <a:spLocks noGrp="1"/>
          </p:cNvSpPr>
          <p:nvPr>
            <p:ph type="body" sz="quarter" idx="14" hasCustomPrompt="1"/>
          </p:nvPr>
        </p:nvSpPr>
        <p:spPr>
          <a:xfrm>
            <a:off x="7239000" y="5867400"/>
            <a:ext cx="1905000" cy="838200"/>
          </a:xfrm>
        </p:spPr>
        <p:txBody>
          <a:bodyPr>
            <a:normAutofit/>
          </a:bodyPr>
          <a:lstStyle>
            <a:lvl1pPr marL="0" indent="0" algn="l">
              <a:buNone/>
              <a:defRPr sz="1000" baseline="0"/>
            </a:lvl1pPr>
          </a:lstStyle>
          <a:p>
            <a:pPr lvl="0"/>
            <a:r>
              <a:rPr lang="en-US" dirty="0" err="1" smtClean="0"/>
              <a:t>POC</a:t>
            </a:r>
            <a:r>
              <a:rPr lang="en-US" dirty="0" smtClean="0"/>
              <a:t>: Name &amp; phone number</a:t>
            </a:r>
            <a:endParaRPr lang="en-US" dirty="0"/>
          </a:p>
        </p:txBody>
      </p:sp>
      <p:sp>
        <p:nvSpPr>
          <p:cNvPr id="24" name="Text Placeholder 5"/>
          <p:cNvSpPr>
            <a:spLocks noGrp="1"/>
          </p:cNvSpPr>
          <p:nvPr>
            <p:ph type="body" sz="quarter" idx="15" hasCustomPrompt="1"/>
          </p:nvPr>
        </p:nvSpPr>
        <p:spPr>
          <a:xfrm>
            <a:off x="670647" y="6019800"/>
            <a:ext cx="1234353" cy="358343"/>
          </a:xfrm>
        </p:spPr>
        <p:txBody>
          <a:bodyPr>
            <a:normAutofit/>
          </a:bodyPr>
          <a:lstStyle>
            <a:lvl1pPr marL="0" indent="0" algn="ctr">
              <a:buNone/>
              <a:defRPr sz="1000"/>
            </a:lvl1pPr>
          </a:lstStyle>
          <a:p>
            <a:pPr lvl="0"/>
            <a:r>
              <a:rPr lang="en-US" dirty="0" smtClean="0"/>
              <a:t>Version: Click to edit Master text</a:t>
            </a:r>
            <a:endParaRPr lang="en-US" dirty="0"/>
          </a:p>
        </p:txBody>
      </p:sp>
    </p:spTree>
    <p:extLst>
      <p:ext uri="{BB962C8B-B14F-4D97-AF65-F5344CB8AC3E}">
        <p14:creationId xmlns:p14="http://schemas.microsoft.com/office/powerpoint/2010/main" val="29775891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vert="horz" lIns="91440" tIns="45720" rIns="91440" bIns="45720" rtlCol="0">
            <a:normAutofit/>
          </a:bodyPr>
          <a:lstStyle>
            <a:lvl1pPr>
              <a:defRPr lang="en-US" smtClean="0">
                <a:latin typeface="Arial" panose="020B0604020202020204" pitchFamily="34" charset="0"/>
                <a:cs typeface="Arial" panose="020B0604020202020204" pitchFamily="34" charset="0"/>
              </a:defRPr>
            </a:lvl1pPr>
            <a:lvl2pPr>
              <a:defRPr lang="en-US" smtClean="0">
                <a:latin typeface="Arial" panose="020B0604020202020204" pitchFamily="34" charset="0"/>
                <a:cs typeface="Arial" panose="020B0604020202020204" pitchFamily="34" charset="0"/>
              </a:defRPr>
            </a:lvl2pPr>
            <a:lvl3pPr>
              <a:defRPr lang="en-US" smtClean="0">
                <a:latin typeface="Arial" panose="020B0604020202020204" pitchFamily="34" charset="0"/>
                <a:cs typeface="Arial" panose="020B0604020202020204" pitchFamily="34" charset="0"/>
              </a:defRPr>
            </a:lvl3pPr>
            <a:lvl4pPr>
              <a:defRPr lang="en-US" smtClean="0">
                <a:latin typeface="Arial" panose="020B0604020202020204" pitchFamily="34" charset="0"/>
                <a:cs typeface="Arial" panose="020B0604020202020204" pitchFamily="34" charset="0"/>
              </a:defRPr>
            </a:lvl4pPr>
            <a:lvl5pPr>
              <a:defRPr lang="en-US">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8305800" y="6334125"/>
            <a:ext cx="466794" cy="369332"/>
          </a:xfrm>
          <a:prstGeom prst="rect">
            <a:avLst/>
          </a:prstGeom>
          <a:noFill/>
        </p:spPr>
        <p:txBody>
          <a:bodyPr wrap="none" rtlCol="0">
            <a:spAutoFit/>
          </a:bodyPr>
          <a:lstStyle/>
          <a:p>
            <a:pPr eaLnBrk="1" fontAlgn="auto" hangingPunct="1">
              <a:spcBef>
                <a:spcPts val="0"/>
              </a:spcBef>
              <a:spcAft>
                <a:spcPts val="0"/>
              </a:spcAft>
            </a:pPr>
            <a:fld id="{E842E421-0585-466A-85EA-05534BF8313E}" type="slidenum">
              <a:rPr lang="en-US" sz="1800" smtClean="0">
                <a:solidFill>
                  <a:prstClr val="black"/>
                </a:solidFill>
                <a:latin typeface="Arial"/>
              </a:rPr>
              <a:pPr eaLnBrk="1" fontAlgn="auto" hangingPunct="1">
                <a:spcBef>
                  <a:spcPts val="0"/>
                </a:spcBef>
                <a:spcAft>
                  <a:spcPts val="0"/>
                </a:spcAft>
              </a:pPr>
              <a:t>‹#›</a:t>
            </a:fld>
            <a:endParaRPr lang="en-US" sz="1800" dirty="0">
              <a:solidFill>
                <a:prstClr val="black"/>
              </a:solidFill>
              <a:latin typeface="Arial"/>
            </a:endParaRPr>
          </a:p>
        </p:txBody>
      </p:sp>
    </p:spTree>
    <p:extLst>
      <p:ext uri="{BB962C8B-B14F-4D97-AF65-F5344CB8AC3E}">
        <p14:creationId xmlns:p14="http://schemas.microsoft.com/office/powerpoint/2010/main" val="3279212411"/>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vert="horz" lIns="91440" tIns="45720" rIns="91440" bIns="45720" rtlCol="0">
            <a:normAutofit/>
          </a:bodyPr>
          <a:lstStyle>
            <a:lvl1pPr marL="457200" indent="-457200">
              <a:buFont typeface="+mj-lt"/>
              <a:buAutoNum type="romanUcPeriod"/>
              <a:defRPr lang="en-US" smtClean="0">
                <a:latin typeface="Arial" panose="020B0604020202020204" pitchFamily="34" charset="0"/>
                <a:cs typeface="Arial" panose="020B0604020202020204" pitchFamily="34" charset="0"/>
              </a:defRPr>
            </a:lvl1pPr>
            <a:lvl2pPr marL="800100" indent="-457200">
              <a:buFont typeface="+mj-lt"/>
              <a:buAutoNum type="alphaUcPeriod"/>
              <a:defRPr lang="en-US" smtClean="0">
                <a:latin typeface="Arial" panose="020B0604020202020204" pitchFamily="34" charset="0"/>
                <a:cs typeface="Arial" panose="020B0604020202020204" pitchFamily="34" charset="0"/>
              </a:defRPr>
            </a:lvl2pPr>
            <a:lvl3pPr marL="914400" indent="-342900">
              <a:buFont typeface="+mj-lt"/>
              <a:buAutoNum type="arabicPeriod"/>
              <a:defRPr lang="en-US" smtClean="0">
                <a:latin typeface="Arial" panose="020B0604020202020204" pitchFamily="34" charset="0"/>
                <a:cs typeface="Arial" panose="020B0604020202020204" pitchFamily="34" charset="0"/>
              </a:defRPr>
            </a:lvl3pPr>
            <a:lvl4pPr marL="1143000" indent="-342900">
              <a:buFont typeface="+mj-lt"/>
              <a:buAutoNum type="alphaLcParenR"/>
              <a:defRPr lang="en-US" smtClean="0">
                <a:latin typeface="Arial" panose="020B0604020202020204" pitchFamily="34" charset="0"/>
                <a:cs typeface="Arial" panose="020B0604020202020204" pitchFamily="34" charset="0"/>
              </a:defRPr>
            </a:lvl4pPr>
            <a:lvl5pPr marL="1371600" indent="-342900">
              <a:buFont typeface="+mj-lt"/>
              <a:buAutoNum type="arabicParenR"/>
              <a:defRPr lang="en-US">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8305800" y="6334125"/>
            <a:ext cx="466794" cy="369332"/>
          </a:xfrm>
          <a:prstGeom prst="rect">
            <a:avLst/>
          </a:prstGeom>
          <a:noFill/>
        </p:spPr>
        <p:txBody>
          <a:bodyPr wrap="none" rtlCol="0">
            <a:spAutoFit/>
          </a:bodyPr>
          <a:lstStyle/>
          <a:p>
            <a:pPr eaLnBrk="1" fontAlgn="auto" hangingPunct="1">
              <a:spcBef>
                <a:spcPts val="0"/>
              </a:spcBef>
              <a:spcAft>
                <a:spcPts val="0"/>
              </a:spcAft>
            </a:pPr>
            <a:fld id="{E842E421-0585-466A-85EA-05534BF8313E}" type="slidenum">
              <a:rPr lang="en-US" sz="1800" smtClean="0">
                <a:solidFill>
                  <a:prstClr val="black"/>
                </a:solidFill>
                <a:latin typeface="Arial"/>
              </a:rPr>
              <a:pPr eaLnBrk="1" fontAlgn="auto" hangingPunct="1">
                <a:spcBef>
                  <a:spcPts val="0"/>
                </a:spcBef>
                <a:spcAft>
                  <a:spcPts val="0"/>
                </a:spcAft>
              </a:pPr>
              <a:t>‹#›</a:t>
            </a:fld>
            <a:endParaRPr lang="en-US" sz="1800" dirty="0">
              <a:solidFill>
                <a:prstClr val="black"/>
              </a:solidFill>
              <a:latin typeface="Arial"/>
            </a:endParaRPr>
          </a:p>
        </p:txBody>
      </p:sp>
    </p:spTree>
    <p:extLst>
      <p:ext uri="{BB962C8B-B14F-4D97-AF65-F5344CB8AC3E}">
        <p14:creationId xmlns:p14="http://schemas.microsoft.com/office/powerpoint/2010/main" val="26711645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525963"/>
          </a:xfrm>
        </p:spPr>
        <p:txBody>
          <a:bodyPr vert="horz" lIns="91440" tIns="45720" rIns="91440" bIns="45720" rtlCol="0">
            <a:norm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525963"/>
          </a:xfrm>
        </p:spPr>
        <p:txBody>
          <a:bodyPr vert="horz" lIns="91440" tIns="45720" rIns="91440" bIns="45720" rtlCol="0">
            <a:normAutofit/>
          </a:bodyPr>
          <a:lstStyle>
            <a:lvl1pPr>
              <a:defRPr lang="en-US" smtClean="0">
                <a:latin typeface="Arial" panose="020B0604020202020204" pitchFamily="34" charset="0"/>
                <a:cs typeface="Arial" panose="020B0604020202020204" pitchFamily="34" charset="0"/>
              </a:defRPr>
            </a:lvl1pPr>
            <a:lvl2pPr>
              <a:defRPr lang="en-US" smtClean="0">
                <a:latin typeface="Arial" panose="020B0604020202020204" pitchFamily="34" charset="0"/>
                <a:cs typeface="Arial" panose="020B0604020202020204" pitchFamily="34" charset="0"/>
              </a:defRPr>
            </a:lvl2pPr>
            <a:lvl3pPr>
              <a:defRPr lang="en-US" smtClean="0">
                <a:latin typeface="Arial" panose="020B0604020202020204" pitchFamily="34" charset="0"/>
                <a:cs typeface="Arial" panose="020B0604020202020204" pitchFamily="34" charset="0"/>
              </a:defRPr>
            </a:lvl3pPr>
            <a:lvl4pPr>
              <a:defRPr lang="en-US" smtClean="0">
                <a:latin typeface="Arial" panose="020B0604020202020204" pitchFamily="34" charset="0"/>
                <a:cs typeface="Arial" panose="020B0604020202020204" pitchFamily="34" charset="0"/>
              </a:defRPr>
            </a:lvl4pPr>
            <a:lvl5pPr>
              <a:defRPr lang="en-US">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8305800" y="6334125"/>
            <a:ext cx="466794" cy="369332"/>
          </a:xfrm>
          <a:prstGeom prst="rect">
            <a:avLst/>
          </a:prstGeom>
          <a:noFill/>
        </p:spPr>
        <p:txBody>
          <a:bodyPr wrap="none" rtlCol="0">
            <a:spAutoFit/>
          </a:bodyPr>
          <a:lstStyle/>
          <a:p>
            <a:pPr eaLnBrk="1" fontAlgn="auto" hangingPunct="1">
              <a:spcBef>
                <a:spcPts val="0"/>
              </a:spcBef>
              <a:spcAft>
                <a:spcPts val="0"/>
              </a:spcAft>
            </a:pPr>
            <a:fld id="{E842E421-0585-466A-85EA-05534BF8313E}" type="slidenum">
              <a:rPr lang="en-US" sz="1800" smtClean="0">
                <a:solidFill>
                  <a:prstClr val="black"/>
                </a:solidFill>
                <a:latin typeface="Arial"/>
              </a:rPr>
              <a:pPr eaLnBrk="1" fontAlgn="auto" hangingPunct="1">
                <a:spcBef>
                  <a:spcPts val="0"/>
                </a:spcBef>
                <a:spcAft>
                  <a:spcPts val="0"/>
                </a:spcAft>
              </a:pPr>
              <a:t>‹#›</a:t>
            </a:fld>
            <a:endParaRPr lang="en-US" sz="1800" dirty="0">
              <a:solidFill>
                <a:prstClr val="black"/>
              </a:solidFill>
              <a:latin typeface="Arial"/>
            </a:endParaRPr>
          </a:p>
        </p:txBody>
      </p:sp>
    </p:spTree>
    <p:extLst>
      <p:ext uri="{BB962C8B-B14F-4D97-AF65-F5344CB8AC3E}">
        <p14:creationId xmlns:p14="http://schemas.microsoft.com/office/powerpoint/2010/main" val="38840215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35162"/>
            <a:ext cx="4040188" cy="3951288"/>
          </a:xfrm>
        </p:spPr>
        <p:txBody>
          <a:bodyPr vert="horz" lIns="91440" tIns="45720" rIns="91440" bIns="45720" rtlCol="0">
            <a:norm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35162"/>
            <a:ext cx="4041775" cy="3951288"/>
          </a:xfrm>
        </p:spPr>
        <p:txBody>
          <a:bodyPr vert="horz" lIns="91440" tIns="45720" rIns="91440" bIns="45720" rtlCol="0">
            <a:normAutofit/>
          </a:bodyPr>
          <a:lstStyle>
            <a:lvl1pPr>
              <a:defRPr lang="en-US" smtClean="0">
                <a:latin typeface="Arial" panose="020B0604020202020204" pitchFamily="34" charset="0"/>
                <a:cs typeface="Arial" panose="020B0604020202020204" pitchFamily="34" charset="0"/>
              </a:defRPr>
            </a:lvl1pPr>
            <a:lvl2pPr>
              <a:defRPr lang="en-US" smtClean="0">
                <a:latin typeface="Arial" panose="020B0604020202020204" pitchFamily="34" charset="0"/>
                <a:cs typeface="Arial" panose="020B0604020202020204" pitchFamily="34" charset="0"/>
              </a:defRPr>
            </a:lvl2pPr>
            <a:lvl3pPr>
              <a:defRPr lang="en-US" smtClean="0">
                <a:latin typeface="Arial" panose="020B0604020202020204" pitchFamily="34" charset="0"/>
                <a:cs typeface="Arial" panose="020B0604020202020204" pitchFamily="34" charset="0"/>
              </a:defRPr>
            </a:lvl3pPr>
            <a:lvl4pPr>
              <a:defRPr lang="en-US" smtClean="0">
                <a:latin typeface="Arial" panose="020B0604020202020204" pitchFamily="34" charset="0"/>
                <a:cs typeface="Arial" panose="020B0604020202020204" pitchFamily="34" charset="0"/>
              </a:defRPr>
            </a:lvl4pPr>
            <a:lvl5pPr>
              <a:defRPr lang="en-US">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8305800" y="6334125"/>
            <a:ext cx="466794" cy="369332"/>
          </a:xfrm>
          <a:prstGeom prst="rect">
            <a:avLst/>
          </a:prstGeom>
          <a:noFill/>
        </p:spPr>
        <p:txBody>
          <a:bodyPr wrap="none" rtlCol="0">
            <a:spAutoFit/>
          </a:bodyPr>
          <a:lstStyle/>
          <a:p>
            <a:pPr eaLnBrk="1" fontAlgn="auto" hangingPunct="1">
              <a:spcBef>
                <a:spcPts val="0"/>
              </a:spcBef>
              <a:spcAft>
                <a:spcPts val="0"/>
              </a:spcAft>
            </a:pPr>
            <a:fld id="{E842E421-0585-466A-85EA-05534BF8313E}" type="slidenum">
              <a:rPr lang="en-US" sz="1800" smtClean="0">
                <a:solidFill>
                  <a:prstClr val="black"/>
                </a:solidFill>
                <a:latin typeface="Arial"/>
              </a:rPr>
              <a:pPr eaLnBrk="1" fontAlgn="auto" hangingPunct="1">
                <a:spcBef>
                  <a:spcPts val="0"/>
                </a:spcBef>
                <a:spcAft>
                  <a:spcPts val="0"/>
                </a:spcAft>
              </a:pPr>
              <a:t>‹#›</a:t>
            </a:fld>
            <a:endParaRPr lang="en-US" sz="1800" dirty="0">
              <a:solidFill>
                <a:prstClr val="black"/>
              </a:solidFill>
              <a:latin typeface="Arial"/>
            </a:endParaRPr>
          </a:p>
        </p:txBody>
      </p:sp>
    </p:spTree>
    <p:extLst>
      <p:ext uri="{BB962C8B-B14F-4D97-AF65-F5344CB8AC3E}">
        <p14:creationId xmlns:p14="http://schemas.microsoft.com/office/powerpoint/2010/main" val="25954922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ad Chart Slide">
    <p:spTree>
      <p:nvGrpSpPr>
        <p:cNvPr id="1" name=""/>
        <p:cNvGrpSpPr/>
        <p:nvPr/>
      </p:nvGrpSpPr>
      <p:grpSpPr>
        <a:xfrm>
          <a:off x="0" y="0"/>
          <a:ext cx="0" cy="0"/>
          <a:chOff x="0" y="0"/>
          <a:chExt cx="0" cy="0"/>
        </a:xfrm>
      </p:grpSpPr>
      <p:cxnSp>
        <p:nvCxnSpPr>
          <p:cNvPr id="9" name="Straight Connector 8"/>
          <p:cNvCxnSpPr/>
          <p:nvPr userDrawn="1"/>
        </p:nvCxnSpPr>
        <p:spPr>
          <a:xfrm>
            <a:off x="4543425" y="1371600"/>
            <a:ext cx="0" cy="4800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38200" y="3810000"/>
            <a:ext cx="792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idx="1"/>
          </p:nvPr>
        </p:nvSpPr>
        <p:spPr>
          <a:xfrm rot="10800000" flipV="1">
            <a:off x="323851" y="1371600"/>
            <a:ext cx="4114800" cy="495298"/>
          </a:xfrm>
        </p:spPr>
        <p:txBody>
          <a:bodyPr anchor="ctr"/>
          <a:lstStyle>
            <a:lvl1pPr marL="0" indent="0" algn="ctr">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3"/>
          <p:cNvSpPr>
            <a:spLocks noGrp="1"/>
          </p:cNvSpPr>
          <p:nvPr>
            <p:ph sz="half" idx="2"/>
          </p:nvPr>
        </p:nvSpPr>
        <p:spPr>
          <a:xfrm rot="10800000" flipV="1">
            <a:off x="323851" y="1905000"/>
            <a:ext cx="4114800" cy="1866900"/>
          </a:xfrm>
        </p:spPr>
        <p:txBody>
          <a:bodyPr vert="horz" lIns="91440" tIns="45720" rIns="91440" bIns="45720" rtlCol="0">
            <a:normAutofit/>
          </a:bodyPr>
          <a:lstStyle>
            <a:lvl1pPr>
              <a:defRPr lang="en-US" sz="2000" dirty="0" smtClean="0">
                <a:latin typeface="Arial" panose="020B0604020202020204" pitchFamily="34" charset="0"/>
                <a:cs typeface="Arial" panose="020B0604020202020204" pitchFamily="34" charset="0"/>
              </a:defRPr>
            </a:lvl1pPr>
            <a:lvl2pPr>
              <a:defRPr lang="en-US" sz="1800" dirty="0" smtClean="0">
                <a:latin typeface="Arial" panose="020B0604020202020204" pitchFamily="34" charset="0"/>
                <a:cs typeface="Arial" panose="020B0604020202020204" pitchFamily="34" charset="0"/>
              </a:defRPr>
            </a:lvl2pPr>
            <a:lvl3pPr>
              <a:defRPr lang="en-US" sz="1600" dirty="0" smtClean="0">
                <a:latin typeface="Arial" panose="020B0604020202020204" pitchFamily="34" charset="0"/>
                <a:cs typeface="Arial" panose="020B0604020202020204" pitchFamily="34" charset="0"/>
              </a:defRPr>
            </a:lvl3pPr>
            <a:lvl4pPr>
              <a:defRPr lang="en-US" sz="1400" dirty="0" smtClean="0">
                <a:latin typeface="Arial" panose="020B0604020202020204" pitchFamily="34" charset="0"/>
                <a:cs typeface="Arial" panose="020B0604020202020204" pitchFamily="34" charset="0"/>
              </a:defRPr>
            </a:lvl4pPr>
            <a:lvl5pPr>
              <a:defRPr lang="en-US" sz="1200" dirty="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
          <p:cNvSpPr>
            <a:spLocks noGrp="1"/>
          </p:cNvSpPr>
          <p:nvPr>
            <p:ph type="body" idx="10"/>
          </p:nvPr>
        </p:nvSpPr>
        <p:spPr>
          <a:xfrm rot="10800000" flipV="1">
            <a:off x="304801" y="3886200"/>
            <a:ext cx="4114800" cy="495298"/>
          </a:xfrm>
        </p:spPr>
        <p:txBody>
          <a:bodyPr anchor="ctr"/>
          <a:lstStyle>
            <a:lvl1pPr marL="0" indent="0" algn="ctr">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3"/>
          <p:cNvSpPr>
            <a:spLocks noGrp="1"/>
          </p:cNvSpPr>
          <p:nvPr>
            <p:ph sz="half" idx="11"/>
          </p:nvPr>
        </p:nvSpPr>
        <p:spPr>
          <a:xfrm rot="10800000" flipV="1">
            <a:off x="304801" y="4419600"/>
            <a:ext cx="4114800" cy="1828800"/>
          </a:xfrm>
        </p:spPr>
        <p:txBody>
          <a:bodyPr vert="horz" lIns="91440" tIns="45720" rIns="91440" bIns="45720" rtlCol="0">
            <a:normAutofit/>
          </a:bodyPr>
          <a:lstStyle>
            <a:lvl1pPr>
              <a:defRPr lang="en-US" sz="2000" dirty="0">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16" name="Title 1"/>
          <p:cNvSpPr>
            <a:spLocks noGrp="1"/>
          </p:cNvSpPr>
          <p:nvPr>
            <p:ph type="title"/>
          </p:nvPr>
        </p:nvSpPr>
        <p:spPr>
          <a:xfrm>
            <a:off x="1143000" y="0"/>
            <a:ext cx="7543800" cy="909638"/>
          </a:xfrm>
        </p:spPr>
        <p:txBody>
          <a:bodyPr/>
          <a:lstStyle/>
          <a:p>
            <a:r>
              <a:rPr lang="en-US" smtClean="0"/>
              <a:t>Click to edit Master title style</a:t>
            </a:r>
            <a:endParaRPr lang="en-US" dirty="0"/>
          </a:p>
        </p:txBody>
      </p:sp>
      <p:sp>
        <p:nvSpPr>
          <p:cNvPr id="17" name="Text Placeholder 2"/>
          <p:cNvSpPr>
            <a:spLocks noGrp="1"/>
          </p:cNvSpPr>
          <p:nvPr>
            <p:ph type="body" idx="12"/>
          </p:nvPr>
        </p:nvSpPr>
        <p:spPr>
          <a:xfrm rot="10800000" flipV="1">
            <a:off x="4648200" y="1371600"/>
            <a:ext cx="4114800" cy="495298"/>
          </a:xfrm>
        </p:spPr>
        <p:txBody>
          <a:bodyPr anchor="ctr"/>
          <a:lstStyle>
            <a:lvl1pPr marL="0" indent="0" algn="ctr">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3"/>
          <p:cNvSpPr>
            <a:spLocks noGrp="1"/>
          </p:cNvSpPr>
          <p:nvPr>
            <p:ph sz="half" idx="13"/>
          </p:nvPr>
        </p:nvSpPr>
        <p:spPr>
          <a:xfrm rot="10800000" flipV="1">
            <a:off x="4648200" y="1905000"/>
            <a:ext cx="4114800" cy="1866900"/>
          </a:xfrm>
        </p:spPr>
        <p:txBody>
          <a:bodyPr vert="horz" lIns="91440" tIns="45720" rIns="91440" bIns="45720" rtlCol="0">
            <a:normAutofit/>
          </a:bodyPr>
          <a:lstStyle>
            <a:lvl1pPr>
              <a:defRPr lang="en-US" sz="2000" dirty="0" smtClean="0">
                <a:latin typeface="Arial" panose="020B0604020202020204" pitchFamily="34" charset="0"/>
                <a:cs typeface="Arial" panose="020B0604020202020204" pitchFamily="34" charset="0"/>
              </a:defRPr>
            </a:lvl1pPr>
            <a:lvl2pPr>
              <a:defRPr lang="en-US" sz="1800" dirty="0" smtClean="0">
                <a:latin typeface="Arial" panose="020B0604020202020204" pitchFamily="34" charset="0"/>
                <a:cs typeface="Arial" panose="020B0604020202020204" pitchFamily="34" charset="0"/>
              </a:defRPr>
            </a:lvl2pPr>
            <a:lvl3pPr>
              <a:defRPr lang="en-US" sz="1600" dirty="0" smtClean="0">
                <a:latin typeface="Arial" panose="020B0604020202020204" pitchFamily="34" charset="0"/>
                <a:cs typeface="Arial" panose="020B0604020202020204" pitchFamily="34" charset="0"/>
              </a:defRPr>
            </a:lvl3pPr>
            <a:lvl4pPr>
              <a:defRPr lang="en-US" sz="1400" dirty="0" smtClean="0">
                <a:latin typeface="Arial" panose="020B0604020202020204" pitchFamily="34" charset="0"/>
                <a:cs typeface="Arial" panose="020B0604020202020204" pitchFamily="34" charset="0"/>
              </a:defRPr>
            </a:lvl4pPr>
            <a:lvl5pPr>
              <a:defRPr lang="en-US" sz="1200" dirty="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2"/>
          <p:cNvSpPr>
            <a:spLocks noGrp="1"/>
          </p:cNvSpPr>
          <p:nvPr>
            <p:ph type="body" idx="14"/>
          </p:nvPr>
        </p:nvSpPr>
        <p:spPr>
          <a:xfrm rot="10800000" flipV="1">
            <a:off x="4648200" y="3886200"/>
            <a:ext cx="4114800" cy="495298"/>
          </a:xfrm>
        </p:spPr>
        <p:txBody>
          <a:bodyPr anchor="ctr"/>
          <a:lstStyle>
            <a:lvl1pPr marL="0" indent="0" algn="ctr">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Content Placeholder 3"/>
          <p:cNvSpPr>
            <a:spLocks noGrp="1"/>
          </p:cNvSpPr>
          <p:nvPr>
            <p:ph sz="half" idx="15"/>
          </p:nvPr>
        </p:nvSpPr>
        <p:spPr>
          <a:xfrm rot="10800000" flipV="1">
            <a:off x="4648200" y="4419600"/>
            <a:ext cx="4114800" cy="1828800"/>
          </a:xfrm>
        </p:spPr>
        <p:txBody>
          <a:bodyPr vert="horz" lIns="91440" tIns="45720" rIns="91440" bIns="45720" rtlCol="0">
            <a:normAutofit/>
          </a:bodyPr>
          <a:lstStyle>
            <a:lvl1pPr>
              <a:defRPr lang="en-US" sz="2000" dirty="0" smtClean="0">
                <a:latin typeface="Arial" panose="020B0604020202020204" pitchFamily="34" charset="0"/>
                <a:cs typeface="Arial" panose="020B0604020202020204" pitchFamily="34" charset="0"/>
              </a:defRPr>
            </a:lvl1pPr>
            <a:lvl2pPr>
              <a:defRPr lang="en-US" sz="1800" dirty="0" smtClean="0">
                <a:latin typeface="Arial" panose="020B0604020202020204" pitchFamily="34" charset="0"/>
                <a:cs typeface="Arial" panose="020B0604020202020204" pitchFamily="34" charset="0"/>
              </a:defRPr>
            </a:lvl2pPr>
            <a:lvl3pPr>
              <a:defRPr lang="en-US" sz="1600" dirty="0" smtClean="0">
                <a:latin typeface="Arial" panose="020B0604020202020204" pitchFamily="34" charset="0"/>
                <a:cs typeface="Arial" panose="020B0604020202020204" pitchFamily="34" charset="0"/>
              </a:defRPr>
            </a:lvl3pPr>
            <a:lvl4pPr>
              <a:defRPr lang="en-US" sz="1400" dirty="0" smtClean="0">
                <a:latin typeface="Arial" panose="020B0604020202020204" pitchFamily="34" charset="0"/>
                <a:cs typeface="Arial" panose="020B0604020202020204" pitchFamily="34" charset="0"/>
              </a:defRPr>
            </a:lvl4pPr>
            <a:lvl5pPr>
              <a:defRPr lang="en-US" sz="1200" dirty="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Box 20"/>
          <p:cNvSpPr txBox="1"/>
          <p:nvPr userDrawn="1"/>
        </p:nvSpPr>
        <p:spPr>
          <a:xfrm>
            <a:off x="8305800" y="6334125"/>
            <a:ext cx="466794" cy="369332"/>
          </a:xfrm>
          <a:prstGeom prst="rect">
            <a:avLst/>
          </a:prstGeom>
          <a:noFill/>
        </p:spPr>
        <p:txBody>
          <a:bodyPr wrap="none" rtlCol="0">
            <a:spAutoFit/>
          </a:bodyPr>
          <a:lstStyle/>
          <a:p>
            <a:pPr eaLnBrk="1" fontAlgn="auto" hangingPunct="1">
              <a:spcBef>
                <a:spcPts val="0"/>
              </a:spcBef>
              <a:spcAft>
                <a:spcPts val="0"/>
              </a:spcAft>
            </a:pPr>
            <a:fld id="{E842E421-0585-466A-85EA-05534BF8313E}" type="slidenum">
              <a:rPr lang="en-US" sz="1800" smtClean="0">
                <a:solidFill>
                  <a:prstClr val="black"/>
                </a:solidFill>
                <a:latin typeface="Arial"/>
              </a:rPr>
              <a:pPr eaLnBrk="1" fontAlgn="auto" hangingPunct="1">
                <a:spcBef>
                  <a:spcPts val="0"/>
                </a:spcBef>
                <a:spcAft>
                  <a:spcPts val="0"/>
                </a:spcAft>
              </a:pPr>
              <a:t>‹#›</a:t>
            </a:fld>
            <a:endParaRPr lang="en-US" sz="1800" dirty="0">
              <a:solidFill>
                <a:prstClr val="black"/>
              </a:solidFill>
              <a:latin typeface="Arial"/>
            </a:endParaRPr>
          </a:p>
        </p:txBody>
      </p:sp>
    </p:spTree>
    <p:extLst>
      <p:ext uri="{BB962C8B-B14F-4D97-AF65-F5344CB8AC3E}">
        <p14:creationId xmlns:p14="http://schemas.microsoft.com/office/powerpoint/2010/main" val="15497252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95600"/>
            <a:ext cx="7772400" cy="1362075"/>
          </a:xfrm>
        </p:spPr>
        <p:txBody>
          <a:bodyPr anchor="t"/>
          <a:lstStyle>
            <a:lvl1pPr algn="ctr">
              <a:defRPr sz="4000" b="1" cap="all"/>
            </a:lvl1pPr>
          </a:lstStyle>
          <a:p>
            <a:r>
              <a:rPr lang="en-US" smtClean="0"/>
              <a:t>Click to edit Master title style</a:t>
            </a:r>
            <a:endParaRPr lang="en-US" dirty="0"/>
          </a:p>
        </p:txBody>
      </p:sp>
      <p:sp>
        <p:nvSpPr>
          <p:cNvPr id="3" name="TextBox 2"/>
          <p:cNvSpPr txBox="1"/>
          <p:nvPr userDrawn="1"/>
        </p:nvSpPr>
        <p:spPr>
          <a:xfrm>
            <a:off x="8305800" y="6334125"/>
            <a:ext cx="466794" cy="369332"/>
          </a:xfrm>
          <a:prstGeom prst="rect">
            <a:avLst/>
          </a:prstGeom>
          <a:noFill/>
        </p:spPr>
        <p:txBody>
          <a:bodyPr wrap="none" rtlCol="0">
            <a:spAutoFit/>
          </a:bodyPr>
          <a:lstStyle/>
          <a:p>
            <a:pPr eaLnBrk="1" fontAlgn="auto" hangingPunct="1">
              <a:spcBef>
                <a:spcPts val="0"/>
              </a:spcBef>
              <a:spcAft>
                <a:spcPts val="0"/>
              </a:spcAft>
            </a:pPr>
            <a:fld id="{E842E421-0585-466A-85EA-05534BF8313E}" type="slidenum">
              <a:rPr lang="en-US" sz="1800" smtClean="0">
                <a:solidFill>
                  <a:prstClr val="black"/>
                </a:solidFill>
                <a:latin typeface="Arial"/>
              </a:rPr>
              <a:pPr eaLnBrk="1" fontAlgn="auto" hangingPunct="1">
                <a:spcBef>
                  <a:spcPts val="0"/>
                </a:spcBef>
                <a:spcAft>
                  <a:spcPts val="0"/>
                </a:spcAft>
              </a:pPr>
              <a:t>‹#›</a:t>
            </a:fld>
            <a:endParaRPr lang="en-US" sz="1800" dirty="0">
              <a:solidFill>
                <a:prstClr val="black"/>
              </a:solidFill>
              <a:latin typeface="Arial"/>
            </a:endParaRPr>
          </a:p>
        </p:txBody>
      </p:sp>
    </p:spTree>
    <p:extLst>
      <p:ext uri="{BB962C8B-B14F-4D97-AF65-F5344CB8AC3E}">
        <p14:creationId xmlns:p14="http://schemas.microsoft.com/office/powerpoint/2010/main" val="29793193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Box 2"/>
          <p:cNvSpPr txBox="1"/>
          <p:nvPr userDrawn="1"/>
        </p:nvSpPr>
        <p:spPr>
          <a:xfrm>
            <a:off x="8305800" y="6334125"/>
            <a:ext cx="466794" cy="369332"/>
          </a:xfrm>
          <a:prstGeom prst="rect">
            <a:avLst/>
          </a:prstGeom>
          <a:noFill/>
        </p:spPr>
        <p:txBody>
          <a:bodyPr wrap="none" rtlCol="0">
            <a:spAutoFit/>
          </a:bodyPr>
          <a:lstStyle/>
          <a:p>
            <a:pPr eaLnBrk="1" fontAlgn="auto" hangingPunct="1">
              <a:spcBef>
                <a:spcPts val="0"/>
              </a:spcBef>
              <a:spcAft>
                <a:spcPts val="0"/>
              </a:spcAft>
            </a:pPr>
            <a:fld id="{E842E421-0585-466A-85EA-05534BF8313E}" type="slidenum">
              <a:rPr lang="en-US" sz="1800" smtClean="0">
                <a:solidFill>
                  <a:prstClr val="black"/>
                </a:solidFill>
                <a:latin typeface="Arial"/>
              </a:rPr>
              <a:pPr eaLnBrk="1" fontAlgn="auto" hangingPunct="1">
                <a:spcBef>
                  <a:spcPts val="0"/>
                </a:spcBef>
                <a:spcAft>
                  <a:spcPts val="0"/>
                </a:spcAft>
              </a:pPr>
              <a:t>‹#›</a:t>
            </a:fld>
            <a:endParaRPr lang="en-US" sz="1800" dirty="0">
              <a:solidFill>
                <a:prstClr val="black"/>
              </a:solidFill>
              <a:latin typeface="Arial"/>
            </a:endParaRPr>
          </a:p>
        </p:txBody>
      </p:sp>
    </p:spTree>
    <p:extLst>
      <p:ext uri="{BB962C8B-B14F-4D97-AF65-F5344CB8AC3E}">
        <p14:creationId xmlns:p14="http://schemas.microsoft.com/office/powerpoint/2010/main" val="29387035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eaLnBrk="1" hangingPunct="1"/>
            <a:endParaRPr lang="en-US" sz="1800">
              <a:solidFill>
                <a:prstClr val="black"/>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eaLnBrk="1" hangingPunct="1"/>
            <a:endParaRPr lang="en-US" sz="1800">
              <a:solidFill>
                <a:prstClr val="black"/>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eaLnBrk="1" hangingPunct="1"/>
            <a:fld id="{B76CF22F-35E8-463E-B82A-EAB54B427A24}" type="slidenum">
              <a:rPr lang="en-US" sz="1800">
                <a:solidFill>
                  <a:prstClr val="black"/>
                </a:solidFill>
              </a:rPr>
              <a:pPr eaLnBrk="1" hangingPunct="1"/>
              <a:t>‹#›</a:t>
            </a:fld>
            <a:endParaRPr lang="en-US" sz="1800">
              <a:solidFill>
                <a:prstClr val="black"/>
              </a:solidFill>
            </a:endParaRPr>
          </a:p>
        </p:txBody>
      </p:sp>
    </p:spTree>
    <p:extLst>
      <p:ext uri="{BB962C8B-B14F-4D97-AF65-F5344CB8AC3E}">
        <p14:creationId xmlns:p14="http://schemas.microsoft.com/office/powerpoint/2010/main" val="21817826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file:///C:\TEMP\Usmc.GIF"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0"/>
            <a:ext cx="7543800" cy="9096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046"/>
          <p:cNvSpPr>
            <a:spLocks noChangeArrowheads="1"/>
          </p:cNvSpPr>
          <p:nvPr/>
        </p:nvSpPr>
        <p:spPr bwMode="auto">
          <a:xfrm>
            <a:off x="381000" y="909638"/>
            <a:ext cx="8305800" cy="76200"/>
          </a:xfrm>
          <a:prstGeom prst="rect">
            <a:avLst/>
          </a:prstGeom>
          <a:gradFill rotWithShape="1">
            <a:gsLst>
              <a:gs pos="0">
                <a:srgbClr val="FF0000"/>
              </a:gs>
              <a:gs pos="100000">
                <a:srgbClr val="760000"/>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lnSpc>
                <a:spcPct val="80000"/>
              </a:lnSpc>
              <a:spcBef>
                <a:spcPct val="20000"/>
              </a:spcBef>
              <a:spcAft>
                <a:spcPts val="0"/>
              </a:spcAft>
              <a:buClr>
                <a:srgbClr val="FF0000"/>
              </a:buClr>
              <a:buFont typeface="Wingdings 2" pitchFamily="18" charset="2"/>
              <a:buChar char="è"/>
              <a:defRPr/>
            </a:pPr>
            <a:endParaRPr lang="en-US" altLang="en-US" sz="2000" b="1" smtClean="0">
              <a:solidFill>
                <a:srgbClr val="000000"/>
              </a:solidFill>
            </a:endParaRPr>
          </a:p>
        </p:txBody>
      </p:sp>
      <p:pic>
        <p:nvPicPr>
          <p:cNvPr id="8" name="Picture 5" descr="C:\TEMP\Usmc.GIF"/>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76200" y="101600"/>
            <a:ext cx="10668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58495" y="6571798"/>
            <a:ext cx="1492716" cy="307777"/>
          </a:xfrm>
          <a:prstGeom prst="rect">
            <a:avLst/>
          </a:prstGeom>
          <a:noFill/>
        </p:spPr>
        <p:txBody>
          <a:bodyPr wrap="none" rtlCol="0">
            <a:spAutoFit/>
          </a:bodyPr>
          <a:lstStyle/>
          <a:p>
            <a:pPr eaLnBrk="1" fontAlgn="auto" hangingPunct="1">
              <a:spcBef>
                <a:spcPts val="0"/>
              </a:spcBef>
              <a:spcAft>
                <a:spcPts val="0"/>
              </a:spcAft>
            </a:pPr>
            <a:r>
              <a:rPr lang="en-US" sz="1400" dirty="0" smtClean="0">
                <a:solidFill>
                  <a:srgbClr val="009900"/>
                </a:solidFill>
                <a:latin typeface="Arial"/>
              </a:rPr>
              <a:t>UNCLASSIFIED</a:t>
            </a:r>
            <a:endParaRPr lang="en-US" sz="1400" dirty="0">
              <a:solidFill>
                <a:srgbClr val="009900"/>
              </a:solidFill>
              <a:latin typeface="Arial"/>
            </a:endParaRPr>
          </a:p>
        </p:txBody>
      </p:sp>
    </p:spTree>
    <p:extLst>
      <p:ext uri="{BB962C8B-B14F-4D97-AF65-F5344CB8AC3E}">
        <p14:creationId xmlns:p14="http://schemas.microsoft.com/office/powerpoint/2010/main" val="17309291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3" r:id="rId9"/>
  </p:sldLayoutIdLst>
  <p:timing>
    <p:tnLst>
      <p:par>
        <p:cTn id="1" dur="indefinite" restart="never" nodeType="tmRoot"/>
      </p:par>
    </p:tnLst>
  </p:timing>
  <p:hf hdr="0" dt="0"/>
  <p:txStyles>
    <p:titleStyle>
      <a:lvl1pPr algn="ctr"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0"/>
        </a:spcBef>
        <a:spcAft>
          <a:spcPts val="300"/>
        </a:spcAft>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1pPr>
      <a:lvl2pPr marL="571500" indent="-228600" algn="l" defTabSz="914400" rtl="0" eaLnBrk="1" latinLnBrk="0" hangingPunct="1">
        <a:spcBef>
          <a:spcPts val="0"/>
        </a:spcBef>
        <a:spcAft>
          <a:spcPts val="300"/>
        </a:spcAft>
        <a:buFont typeface="Courier New" panose="02070309020205020404" pitchFamily="49" charset="0"/>
        <a:buChar char="o"/>
        <a:defRPr sz="2000" kern="1200">
          <a:solidFill>
            <a:schemeClr val="tx1"/>
          </a:solidFill>
          <a:latin typeface="+mn-lt"/>
          <a:ea typeface="+mn-ea"/>
          <a:cs typeface="+mn-cs"/>
        </a:defRPr>
      </a:lvl2pPr>
      <a:lvl3pPr marL="800100" indent="-228600" algn="l" defTabSz="914400" rtl="0" eaLnBrk="1" latinLnBrk="0" hangingPunct="1">
        <a:spcBef>
          <a:spcPts val="0"/>
        </a:spcBef>
        <a:spcAft>
          <a:spcPts val="300"/>
        </a:spcAft>
        <a:buFont typeface="Wingdings" panose="05000000000000000000" pitchFamily="2" charset="2"/>
        <a:buChar char="§"/>
        <a:defRPr sz="1800" kern="1200">
          <a:solidFill>
            <a:schemeClr val="tx1"/>
          </a:solidFill>
          <a:latin typeface="+mn-lt"/>
          <a:ea typeface="+mn-ea"/>
          <a:cs typeface="+mn-cs"/>
        </a:defRPr>
      </a:lvl3pPr>
      <a:lvl4pPr marL="1028700" indent="-228600" algn="l" defTabSz="914400" rtl="0" eaLnBrk="1" latinLnBrk="0" hangingPunct="1">
        <a:spcBef>
          <a:spcPts val="0"/>
        </a:spcBef>
        <a:spcAft>
          <a:spcPts val="300"/>
        </a:spcAft>
        <a:buFont typeface="Arial" panose="020B0604020202020204" pitchFamily="34" charset="0"/>
        <a:buChar char="•"/>
        <a:defRPr sz="1600" kern="1200">
          <a:solidFill>
            <a:schemeClr val="tx1"/>
          </a:solidFill>
          <a:latin typeface="+mn-lt"/>
          <a:ea typeface="+mn-ea"/>
          <a:cs typeface="+mn-cs"/>
        </a:defRPr>
      </a:lvl4pPr>
      <a:lvl5pPr marL="1257300" indent="-228600" algn="l" defTabSz="9144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imgres?sa=X&amp;biw=1920&amp;bih=925&amp;tbm=isch&amp;tbnid=YwCW5SCRwtkWrM:&amp;imgrefurl=http://www.chetgordon.com/parris-island-south-carolina-we-make-marines-12-15-march-2013/&amp;docid=qiddl4zWrRLXdM&amp;imgurl=http://www.chetgordon.com/wp-content/uploads/2013/03/USMC2013Workshop-6a.jpg&amp;w=1080&amp;h=740&amp;ei=ukZ5Uuu8G4W3sASv9oHACQ&amp;zoom=1&amp;iact=rc&amp;dur=190&amp;page=2&amp;tbnh=143&amp;tbnw=201&amp;start=53&amp;ndsp=69&amp;ved=1t:429,r:77,s:0,i:325&amp;tx=151&amp;ty=76"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jpeg"/><Relationship Id="rId18" Type="http://schemas.openxmlformats.org/officeDocument/2006/relationships/hyperlink" Target="http://media.dma.mil/2012/Jan/19/200408/600/400/0/120106-M-6607M-005.jpg" TargetMode="External"/><Relationship Id="rId3" Type="http://schemas.openxmlformats.org/officeDocument/2006/relationships/image" Target="../media/image13.png"/><Relationship Id="rId7" Type="http://schemas.openxmlformats.org/officeDocument/2006/relationships/hyperlink" Target="http://media.dma.mil/2012/Jun/4/179165/-1/-1/0/120514-M-6607M-252.jpg" TargetMode="External"/><Relationship Id="rId12" Type="http://schemas.openxmlformats.org/officeDocument/2006/relationships/image" Target="../media/image18.png"/><Relationship Id="rId17" Type="http://schemas.openxmlformats.org/officeDocument/2006/relationships/image" Target="../media/image22.jpeg"/><Relationship Id="rId2" Type="http://schemas.openxmlformats.org/officeDocument/2006/relationships/hyperlink" Target="http://media.dma.mil/2013/Dec/06/2000758782/-1/-1/0/131205-M-CO304-399.JPG" TargetMode="External"/><Relationship Id="rId16" Type="http://schemas.openxmlformats.org/officeDocument/2006/relationships/hyperlink" Target="https://www.google.com/url?q=http://www.norfolknavyflagship.com/news/top_stories/article_1618a38c-0afa-11e1-88ee-001cc4c002e0.html&amp;sa=U&amp;ei=PvdHU_zAEbHq0QGrxIHQBw&amp;ved=0CD4Q9QEwCDgU&amp;usg=AFQjCNEEE6A5xRDpWF8CV_uaLNa6k1ZkVw" TargetMode="External"/><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hyperlink" Target="http://media.dma.mil/2013/Apr/16/2000015843/-1/-1/0/130406-M-LU710-170.JPG" TargetMode="External"/><Relationship Id="rId5" Type="http://schemas.openxmlformats.org/officeDocument/2006/relationships/hyperlink" Target="http://media.dma.mil/2012/Jun/20/179061/-1/-1/0/120617-M-6607M-206.jpg" TargetMode="External"/><Relationship Id="rId15" Type="http://schemas.openxmlformats.org/officeDocument/2006/relationships/image" Target="../media/image21.jpeg"/><Relationship Id="rId10" Type="http://schemas.openxmlformats.org/officeDocument/2006/relationships/image" Target="../media/image17.png"/><Relationship Id="rId19"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hyperlink" Target="http://media.dma.mil/2013/Nov/13/2000719411/-1/-1/0/131104-M-VB498-008.JPG" TargetMode="External"/><Relationship Id="rId1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Marine </a:t>
            </a:r>
            <a:r>
              <a:rPr lang="en-US" dirty="0"/>
              <a:t>Leader Development (MLD</a:t>
            </a:r>
            <a:r>
              <a:rPr lang="en-US" dirty="0" smtClean="0"/>
              <a:t>): </a:t>
            </a:r>
            <a:r>
              <a:rPr lang="en-US" dirty="0"/>
              <a:t/>
            </a:r>
            <a:br>
              <a:rPr lang="en-US" dirty="0"/>
            </a:br>
            <a:r>
              <a:rPr lang="en-US" dirty="0"/>
              <a:t>Coaching and </a:t>
            </a:r>
            <a:r>
              <a:rPr lang="en-US" dirty="0" smtClean="0"/>
              <a:t>Counseling</a:t>
            </a:r>
            <a:endParaRPr lang="en-US" dirty="0"/>
          </a:p>
        </p:txBody>
      </p:sp>
      <p:sp>
        <p:nvSpPr>
          <p:cNvPr id="3" name="Text Placeholder 2"/>
          <p:cNvSpPr>
            <a:spLocks noGrp="1"/>
          </p:cNvSpPr>
          <p:nvPr>
            <p:ph type="body" sz="quarter" idx="10"/>
          </p:nvPr>
        </p:nvSpPr>
        <p:spPr/>
        <p:txBody>
          <a:bodyPr/>
          <a:lstStyle/>
          <a:p>
            <a:r>
              <a:rPr lang="en-US" sz="2800" dirty="0" smtClean="0"/>
              <a:t>Lejeune Leadership Institute</a:t>
            </a:r>
            <a:endParaRPr lang="en-US" sz="2800" dirty="0"/>
          </a:p>
        </p:txBody>
      </p:sp>
      <p:sp>
        <p:nvSpPr>
          <p:cNvPr id="5" name="Text Placeholder 4"/>
          <p:cNvSpPr>
            <a:spLocks noGrp="1"/>
          </p:cNvSpPr>
          <p:nvPr>
            <p:ph type="body" sz="quarter" idx="12"/>
          </p:nvPr>
        </p:nvSpPr>
        <p:spPr/>
        <p:txBody>
          <a:bodyPr/>
          <a:lstStyle/>
          <a:p>
            <a:r>
              <a:rPr lang="en-US" dirty="0" smtClean="0"/>
              <a:t>September 2017</a:t>
            </a:r>
            <a:endParaRPr lang="en-US" dirty="0"/>
          </a:p>
        </p:txBody>
      </p:sp>
      <p:sp>
        <p:nvSpPr>
          <p:cNvPr id="7" name="Text Placeholder 6"/>
          <p:cNvSpPr>
            <a:spLocks noGrp="1"/>
          </p:cNvSpPr>
          <p:nvPr>
            <p:ph type="body" sz="quarter" idx="14"/>
          </p:nvPr>
        </p:nvSpPr>
        <p:spPr/>
        <p:txBody>
          <a:bodyPr/>
          <a:lstStyle/>
          <a:p>
            <a:r>
              <a:rPr lang="en-US" dirty="0" smtClean="0"/>
              <a:t>Leadership Doctrine </a:t>
            </a:r>
          </a:p>
          <a:p>
            <a:r>
              <a:rPr lang="en-US" dirty="0" smtClean="0"/>
              <a:t>(703).784.9753</a:t>
            </a:r>
          </a:p>
          <a:p>
            <a:r>
              <a:rPr lang="en-US" dirty="0" smtClean="0"/>
              <a:t>(703).432.5519</a:t>
            </a:r>
            <a:endParaRPr lang="en-US" dirty="0"/>
          </a:p>
        </p:txBody>
      </p:sp>
      <p:sp>
        <p:nvSpPr>
          <p:cNvPr id="8" name="Text Placeholder 7"/>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4220071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DEFINED</a:t>
            </a:r>
            <a:endParaRPr lang="en-US" dirty="0"/>
          </a:p>
        </p:txBody>
      </p:sp>
      <p:sp>
        <p:nvSpPr>
          <p:cNvPr id="3" name="Content Placeholder 2"/>
          <p:cNvSpPr>
            <a:spLocks noGrp="1"/>
          </p:cNvSpPr>
          <p:nvPr>
            <p:ph idx="1"/>
          </p:nvPr>
        </p:nvSpPr>
        <p:spPr/>
        <p:txBody>
          <a:bodyPr/>
          <a:lstStyle/>
          <a:p>
            <a:pPr marL="0" indent="0">
              <a:buNone/>
            </a:pPr>
            <a:r>
              <a:rPr lang="en-US" sz="2800" b="1" dirty="0" smtClean="0"/>
              <a:t>Coaching:  </a:t>
            </a:r>
            <a:r>
              <a:rPr lang="en-US" sz="2800" dirty="0"/>
              <a:t>A</a:t>
            </a:r>
            <a:r>
              <a:rPr lang="en-US" sz="2800" dirty="0" smtClean="0"/>
              <a:t> process of on-going observation and encouragement of a Marine’s personal and professional growth</a:t>
            </a:r>
          </a:p>
          <a:p>
            <a:pPr marL="0" indent="0">
              <a:buNone/>
            </a:pPr>
            <a:endParaRPr lang="en-US" dirty="0"/>
          </a:p>
          <a:p>
            <a:r>
              <a:rPr lang="en-US" dirty="0"/>
              <a:t>Part of daily </a:t>
            </a:r>
            <a:r>
              <a:rPr lang="en-US" dirty="0" smtClean="0"/>
              <a:t>operations</a:t>
            </a:r>
          </a:p>
          <a:p>
            <a:r>
              <a:rPr lang="en-US" dirty="0" smtClean="0"/>
              <a:t>Provides feedback on an informal basis</a:t>
            </a:r>
          </a:p>
          <a:p>
            <a:r>
              <a:rPr lang="en-US" dirty="0" smtClean="0"/>
              <a:t>Sets, documents, and communicates goals</a:t>
            </a:r>
          </a:p>
          <a:p>
            <a:r>
              <a:rPr lang="en-US" dirty="0" smtClean="0"/>
              <a:t>Focused on development</a:t>
            </a:r>
          </a:p>
          <a:p>
            <a:r>
              <a:rPr lang="en-US" dirty="0" smtClean="0"/>
              <a:t>NOT part of a Marine’s evaluation</a:t>
            </a:r>
          </a:p>
        </p:txBody>
      </p:sp>
    </p:spTree>
    <p:extLst>
      <p:ext uri="{BB962C8B-B14F-4D97-AF65-F5344CB8AC3E}">
        <p14:creationId xmlns:p14="http://schemas.microsoft.com/office/powerpoint/2010/main" val="1787058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DEFINED</a:t>
            </a:r>
            <a:endParaRPr lang="en-US" dirty="0"/>
          </a:p>
        </p:txBody>
      </p:sp>
      <p:sp>
        <p:nvSpPr>
          <p:cNvPr id="3" name="Content Placeholder 2"/>
          <p:cNvSpPr>
            <a:spLocks noGrp="1"/>
          </p:cNvSpPr>
          <p:nvPr>
            <p:ph idx="1"/>
          </p:nvPr>
        </p:nvSpPr>
        <p:spPr/>
        <p:txBody>
          <a:bodyPr/>
          <a:lstStyle/>
          <a:p>
            <a:pPr marL="0" indent="0">
              <a:buNone/>
            </a:pPr>
            <a:r>
              <a:rPr lang="en-US" sz="2800" b="1" dirty="0" smtClean="0"/>
              <a:t>Counseling</a:t>
            </a:r>
            <a:r>
              <a:rPr lang="en-US" sz="2800" dirty="0" smtClean="0"/>
              <a:t>:  A process of two-way communication between a senior and a junior to help the junior achieve or maintain the highest possible level of </a:t>
            </a:r>
            <a:r>
              <a:rPr lang="en-US" sz="2800" u="sng" dirty="0" smtClean="0"/>
              <a:t>performance</a:t>
            </a:r>
          </a:p>
          <a:p>
            <a:pPr marL="0" indent="0">
              <a:buNone/>
            </a:pPr>
            <a:endParaRPr lang="en-US" dirty="0" smtClean="0"/>
          </a:p>
          <a:p>
            <a:pPr marL="3175" indent="-403225"/>
            <a:r>
              <a:rPr lang="en-US" dirty="0" smtClean="0"/>
              <a:t>Supports and reinforces good performance</a:t>
            </a:r>
          </a:p>
          <a:p>
            <a:pPr marL="3175" indent="-403225"/>
            <a:r>
              <a:rPr lang="en-US" dirty="0" smtClean="0"/>
              <a:t>Corrects deficiencies</a:t>
            </a:r>
          </a:p>
          <a:p>
            <a:pPr marL="3175" indent="-403225"/>
            <a:r>
              <a:rPr lang="en-US" dirty="0" smtClean="0"/>
              <a:t>Transmits guidance and standards</a:t>
            </a:r>
          </a:p>
          <a:p>
            <a:pPr marL="3175" indent="-403225"/>
            <a:r>
              <a:rPr lang="en-US" dirty="0" smtClean="0"/>
              <a:t>Provides direction to subordinate development</a:t>
            </a:r>
          </a:p>
          <a:p>
            <a:pPr marL="3175" indent="-403225"/>
            <a:r>
              <a:rPr lang="en-US" dirty="0" smtClean="0"/>
              <a:t>Shapes future performance</a:t>
            </a:r>
          </a:p>
        </p:txBody>
      </p:sp>
    </p:spTree>
    <p:extLst>
      <p:ext uri="{BB962C8B-B14F-4D97-AF65-F5344CB8AC3E}">
        <p14:creationId xmlns:p14="http://schemas.microsoft.com/office/powerpoint/2010/main" val="2737091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VS EVALUATION</a:t>
            </a:r>
            <a:endParaRPr lang="en-US" dirty="0"/>
          </a:p>
        </p:txBody>
      </p:sp>
      <p:sp>
        <p:nvSpPr>
          <p:cNvPr id="3" name="Content Placeholder 2"/>
          <p:cNvSpPr>
            <a:spLocks noGrp="1"/>
          </p:cNvSpPr>
          <p:nvPr>
            <p:ph idx="1"/>
          </p:nvPr>
        </p:nvSpPr>
        <p:spPr/>
        <p:txBody>
          <a:bodyPr/>
          <a:lstStyle/>
          <a:p>
            <a:pPr marL="0" indent="0">
              <a:buNone/>
            </a:pPr>
            <a:r>
              <a:rPr lang="en-US" b="1" dirty="0" smtClean="0"/>
              <a:t>VS</a:t>
            </a:r>
            <a:endParaRPr lang="en-US" sz="2400" b="1"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105400" y="1295401"/>
            <a:ext cx="3742074" cy="496554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381000" y="1295400"/>
            <a:ext cx="3687806" cy="4965541"/>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4101955" y="-69930"/>
            <a:ext cx="5748963" cy="7696200"/>
          </a:xfrm>
          <a:prstGeom prst="mathMultiply">
            <a:avLst>
              <a:gd name="adj1" fmla="val 10081"/>
            </a:avLst>
          </a:prstGeom>
          <a:solidFill>
            <a:srgbClr val="FF0000"/>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cs typeface="Times New Roman" pitchFamily="16" charset="0"/>
            </a:endParaRPr>
          </a:p>
        </p:txBody>
      </p:sp>
    </p:spTree>
    <p:extLst>
      <p:ext uri="{BB962C8B-B14F-4D97-AF65-F5344CB8AC3E}">
        <p14:creationId xmlns:p14="http://schemas.microsoft.com/office/powerpoint/2010/main" val="368558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DEFINED</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t>Mentoring</a:t>
            </a:r>
            <a:r>
              <a:rPr lang="en-US" sz="2800" dirty="0" smtClean="0"/>
              <a:t>:  Voluntary </a:t>
            </a:r>
            <a:r>
              <a:rPr lang="en-US" sz="2800" u="sng" dirty="0" smtClean="0"/>
              <a:t>developmental</a:t>
            </a:r>
            <a:r>
              <a:rPr lang="en-US" sz="2800" dirty="0" smtClean="0"/>
              <a:t> relationship that exists between a person of greater experience and a person of lesser experience that is characterized by mutual trust and respect</a:t>
            </a:r>
          </a:p>
          <a:p>
            <a:pPr marL="0" indent="0">
              <a:buNone/>
            </a:pPr>
            <a:endParaRPr lang="en-US" sz="2600" dirty="0" smtClean="0"/>
          </a:p>
          <a:p>
            <a:pPr marL="3175" indent="-403225"/>
            <a:r>
              <a:rPr lang="en-US" dirty="0" smtClean="0"/>
              <a:t>Less formal than coaching and/or counseling</a:t>
            </a:r>
          </a:p>
          <a:p>
            <a:pPr marL="3175" indent="-403225"/>
            <a:r>
              <a:rPr lang="en-US" dirty="0" smtClean="0"/>
              <a:t>Often occurs outside the chain of command</a:t>
            </a:r>
          </a:p>
          <a:p>
            <a:pPr marL="3175" indent="-403225"/>
            <a:r>
              <a:rPr lang="en-US" dirty="0" smtClean="0"/>
              <a:t>Initiated by either senior or subordinate</a:t>
            </a:r>
          </a:p>
          <a:p>
            <a:pPr marL="3175" indent="-403225"/>
            <a:r>
              <a:rPr lang="en-US" dirty="0" smtClean="0"/>
              <a:t>Endure beyond tour of duty</a:t>
            </a:r>
          </a:p>
          <a:p>
            <a:pPr marL="3175" indent="-403225"/>
            <a:r>
              <a:rPr lang="en-US" dirty="0" smtClean="0"/>
              <a:t>Important source of encouragement and perspective</a:t>
            </a:r>
          </a:p>
        </p:txBody>
      </p:sp>
    </p:spTree>
    <p:extLst>
      <p:ext uri="{BB962C8B-B14F-4D97-AF65-F5344CB8AC3E}">
        <p14:creationId xmlns:p14="http://schemas.microsoft.com/office/powerpoint/2010/main" val="1922648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GROUPS</a:t>
            </a:r>
            <a:endParaRPr lang="en-US" dirty="0"/>
          </a:p>
        </p:txBody>
      </p:sp>
      <p:sp>
        <p:nvSpPr>
          <p:cNvPr id="3" name="Content Placeholder 2"/>
          <p:cNvSpPr>
            <a:spLocks noGrp="1"/>
          </p:cNvSpPr>
          <p:nvPr>
            <p:ph idx="1"/>
          </p:nvPr>
        </p:nvSpPr>
        <p:spPr/>
        <p:txBody>
          <a:bodyPr/>
          <a:lstStyle/>
          <a:p>
            <a:pPr marL="0" indent="0" algn="ctr">
              <a:buNone/>
            </a:pPr>
            <a:endParaRPr lang="en-US" sz="4500" b="1" dirty="0" smtClean="0"/>
          </a:p>
          <a:p>
            <a:pPr marL="0" indent="0" algn="ctr">
              <a:buNone/>
            </a:pPr>
            <a:endParaRPr lang="en-US" sz="4500" dirty="0" smtClean="0"/>
          </a:p>
          <a:p>
            <a:pPr marL="0" indent="0" algn="ctr">
              <a:buNone/>
            </a:pPr>
            <a:r>
              <a:rPr lang="en-US" sz="4500" dirty="0" smtClean="0"/>
              <a:t>“Coaching”- </a:t>
            </a:r>
          </a:p>
          <a:p>
            <a:pPr marL="0" indent="0" algn="ctr">
              <a:buNone/>
            </a:pPr>
            <a:r>
              <a:rPr lang="en-US" sz="4500" dirty="0" smtClean="0"/>
              <a:t>What’s In It For Me?</a:t>
            </a:r>
          </a:p>
        </p:txBody>
      </p:sp>
    </p:spTree>
    <p:extLst>
      <p:ext uri="{BB962C8B-B14F-4D97-AF65-F5344CB8AC3E}">
        <p14:creationId xmlns:p14="http://schemas.microsoft.com/office/powerpoint/2010/main" val="1204716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4500" b="1" dirty="0" smtClean="0"/>
          </a:p>
          <a:p>
            <a:pPr marL="0" indent="0" algn="ctr">
              <a:buNone/>
            </a:pPr>
            <a:endParaRPr lang="en-US" sz="4500" b="1" dirty="0"/>
          </a:p>
          <a:p>
            <a:pPr marL="0" indent="0" algn="ctr">
              <a:buNone/>
            </a:pPr>
            <a:r>
              <a:rPr lang="en-US" sz="4500" b="1" i="1" dirty="0" smtClean="0"/>
              <a:t>Effective</a:t>
            </a:r>
            <a:r>
              <a:rPr lang="en-US" sz="4500" b="1" dirty="0" smtClean="0"/>
              <a:t> Coaching</a:t>
            </a:r>
            <a:endParaRPr lang="en-US" sz="4500" b="1" dirty="0"/>
          </a:p>
        </p:txBody>
      </p:sp>
    </p:spTree>
    <p:extLst>
      <p:ext uri="{BB962C8B-B14F-4D97-AF65-F5344CB8AC3E}">
        <p14:creationId xmlns:p14="http://schemas.microsoft.com/office/powerpoint/2010/main" val="560029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COACHING</a:t>
            </a:r>
            <a:endParaRPr lang="en-US" dirty="0"/>
          </a:p>
        </p:txBody>
      </p:sp>
      <p:sp>
        <p:nvSpPr>
          <p:cNvPr id="6" name="Content Placeholder 2"/>
          <p:cNvSpPr>
            <a:spLocks noGrp="1"/>
          </p:cNvSpPr>
          <p:nvPr>
            <p:ph idx="4294967295"/>
          </p:nvPr>
        </p:nvSpPr>
        <p:spPr>
          <a:xfrm>
            <a:off x="4648200" y="1295400"/>
            <a:ext cx="4495800" cy="5334000"/>
          </a:xfrm>
        </p:spPr>
        <p:txBody>
          <a:bodyPr>
            <a:normAutofit lnSpcReduction="10000"/>
          </a:bodyPr>
          <a:lstStyle/>
          <a:p>
            <a:pPr marL="0" indent="0">
              <a:buNone/>
            </a:pPr>
            <a:r>
              <a:rPr lang="en-US" sz="2800" b="1" dirty="0" smtClean="0"/>
              <a:t>Phil Jackson</a:t>
            </a:r>
          </a:p>
          <a:p>
            <a:r>
              <a:rPr lang="en-US" sz="2800" dirty="0" smtClean="0"/>
              <a:t>Bulls 		1989-1998</a:t>
            </a:r>
            <a:endParaRPr lang="en-US" sz="2800" dirty="0"/>
          </a:p>
          <a:p>
            <a:r>
              <a:rPr lang="en-US" sz="2800" dirty="0" smtClean="0"/>
              <a:t>Lakers	1999-2004</a:t>
            </a:r>
          </a:p>
          <a:p>
            <a:pPr marL="0" indent="0">
              <a:buNone/>
            </a:pPr>
            <a:r>
              <a:rPr lang="en-US" sz="2800" dirty="0"/>
              <a:t>	</a:t>
            </a:r>
            <a:r>
              <a:rPr lang="en-US" sz="2800" dirty="0" smtClean="0"/>
              <a:t>			2005-2011</a:t>
            </a:r>
          </a:p>
          <a:p>
            <a:pPr marL="0" indent="0">
              <a:buNone/>
            </a:pPr>
            <a:endParaRPr lang="en-US" sz="2800" dirty="0" smtClean="0"/>
          </a:p>
          <a:p>
            <a:r>
              <a:rPr lang="en-US" sz="2800" dirty="0" smtClean="0"/>
              <a:t>11 NBA Championships</a:t>
            </a:r>
          </a:p>
          <a:p>
            <a:r>
              <a:rPr lang="en-US" sz="2800" dirty="0" smtClean="0"/>
              <a:t>Highest Win Percentage</a:t>
            </a:r>
          </a:p>
          <a:p>
            <a:r>
              <a:rPr lang="en-US" sz="2800" dirty="0" smtClean="0"/>
              <a:t>NBA Hall of Fame</a:t>
            </a:r>
          </a:p>
          <a:p>
            <a:r>
              <a:rPr lang="en-US" sz="2800" dirty="0" smtClean="0"/>
              <a:t>Top 10 Greatest NBA Coaches</a:t>
            </a:r>
          </a:p>
        </p:txBody>
      </p:sp>
      <p:pic>
        <p:nvPicPr>
          <p:cNvPr id="1026" name="Picture 2" descr="https://encrypted-tbn0.gstatic.com/images?q=tbn:ANd9GcTgbvIrpqlnYAt-7qRoFj6YfgiTwFrA1LX9I2GUvXJgr6vBE4v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76" y="1359023"/>
            <a:ext cx="4019435" cy="4965577"/>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wgHBgkIBwgKCgkLDRYPDQwMDRsUFRAWIB0iIiAdHx8kKDQsJCYxJx8fLT0tMTU3Ojo6Iys/RD84QzQ5OjcBCgoKDQwNGg8PGjclHyU3Nzc3Nzc3Nzc3Nzc3Nzc3Nzc3Nzc3Nzc3Nzc3Nzc3Nzc3Nzc3Nzc3Nzc3Nzc3Nzc3N//AABEIAJ0AfAMBIgACEQEDEQH/xAAcAAACAwEBAQEAAAAAAAAAAAAFBgMEBwIBCAD/xABCEAACAQMDAgMFBQYCCAcAAAABAgMEBREAEiEGMRNBUQcUImFxMkKBkaEjUrHB0eEV8SQzQ2JykqLwFiU0RWOCsv/EABkBAAMBAQEAAAAAAAAAAAAAAAIDBAEABf/EACwRAAICAgIBAwIEBwAAAAAAAAECABEDIRIxBBMiUUFhIzKBoQUUYnGR4fD/2gAMAwEAAhEDEQA/AMYrKgTYAUDHy0RpbZTvCnjMwdzwfTWjUvTNsoaGIR0gZ2jDM555I0uRWmV7rulwkCtkHS3BFARuN1NlpUvNhgoLbE1IpZ2PJPJOgFVaqmKNXlXDN2Xz1qU0UTFUYgoo41VqOnFvc8arOYo1PxyDnao76JlI2JiOPymZYqeHkTKcD5ar4zjX0TaKDo6htsaxRpKpIHjVEmdzevppS666LtM0ktRaUFPPGniPEhysiZwWX6ef/Y1wIqzOIJNDqZIQVOPMas08zoyllyv01NVW7YwEbbmJxg6tS2isp6NTlWDEYQd86zkpEII6mWI6T3wjEW8nsqDLH8NdUVuSluWyuieMYyI5UKkj6HWmWmni6aoqIUpZpY33O8YJZz2OfUc9tGrzW0ldNFQ3KJqqGpKkiWMoYweMj+Oo/W4/2lbYgw0d1MjNNaErlmkXbGp5A7HXtZdbVFcFENOPAK4J2ajqqV7deqqgqSGeCZk+L7wzwfxGD+OqV7/ahRIFQDtxqrl7qkqYyVuRXmsoakiKiiCjP28Y1UiQQMVlUE+R8tFem7PTXGsKvkqi549dELpAmWpY0QsDgHzGudgBU1FIa4LpKYCllqNp2/TtoG7AuSPM60m+VEFq6dVVgUyMoXGPPSZGKaWKNnhCtjkY+Z0wEgVEkAkkzboqiE0cAlwAY15/AaUOr/BhqY23ARY4wfPVus8ROmoKhpQAkQOc/LSQao3csJwzKo4zoczUJuDGS1yd7u8FBLIW3YOFGedH+n6yoqumqxyMOwAQA4LKfTSNUWiox+zDtGPyGnL2dVdPRXAW6tmi8KpjAHjEbdwOQvPGTk4+Y0hzaWu5QEJaj1HWtsNphtVuoZpIkqIYhuV5gpLY5JX6nvru8+AvTwnoaiJqqgjcmnhcFmjK4IP44PHpqLqa2U9RPBUStMibv9lywJ+vl8vwGhy2+3Qi7S0K1YWekcK0udq8Y+E+vnz/AC1HiclrlLoAtTJaIT1laJCpK5yxHbRaV5ZKlYk3bkIYZHY6u0tM0TLDTRlo14LKNE1oUhjNU4+PHbXpth5HUgXOFFGEp5L1daOqghZKSNY1MbE7N27uM/z+euena56GKS31LGSRifDV23eGeQcfM/lqO0eL1PFJRU9E9S0bDICsQoxxnHHf97jUXUNvr+nq8012O2TwkliIAxjkYGOO47agKOtipaHRgNxN6jqVS407IjrPFGpfeuO/IHc54Pfjv21HdbhFcqOMrHskQ8geeifUtluNeILpR0stRDIixuYVLFHHA3AcjIxqhZ7VWQXER1tJNFj7QkQjGrFAKBpKxIYg9GE+ij7hFPVVKlVYfCW41arYUn23CCQM6tnaNQ9SReJQFYG2iPuBpVoK6WlmUiRgmfiXPGhIOQWICnj39Y7VUdVcYoZZgoC87TofcGihmVBt4XnH1OpZbpLKiClieTI42jjQypoa4uGnCq7DOM6cg1Ab4MIdTV9UbTDSoWEaAFh6jGliCvlhbMfA9Bo5I1RW7YVXc7qAPpqzQ9O2+jRGuxklqGXcIVbaijP5n9NLx+/TRjE4/wApksNxZbam9cKy+nfRn2b2RLp1BSpV0boDN4itLkH4ctwO/lqAXaGGMiljiRIxhdicjRvoC5SxdT2ufd8M0rxMWP7w/trVxcAbnNnLdRo6upKvbLRzRyLERuLQttkYD0OlC02qtjsVyqbZ7xJCB4c0lVJuHLDz8hgcnyzzxrTvaJUpLYXp4XCzuu4SAAmIA4yM+p4z9dW+jbhS3PplIo41zEoimjKYD8DnHow/XI8tIx4wuSgYx3Ypczqz1dNbqb3atpZUlI53RHH54xohQ9HjqOvDx1fg2ox7jIm3xCc42hfLz5PHH5U5qgU0NXQS58agneBWzgqoPw/9JGpLxdbh0rfKd4acQU3hRBg0WFfKjO4j72dxzp2XyOLAD9YtMPJTYmq2W00Nkt8dDbYFhgjHYDlj5sT5k+ul72l9MjqKy+JAoNfR7pIOOXH3k/HAI+YGmqmnjmp0micMjLkMPPUE0uW+HuNa5XjuLUENqYvYC8VhqaWKce8TxmKFQSME8D+PIPbvxp86hpnqbPBJJTLLHGqvu2/HtYk7frwo+W46ux9KW6S6tXtgh2Mgp+wDH7XnjB9APUE4ONGaihWdqkSuDFPH4bIFwR353d/6aDFjIWUvkUkTJrx0rZK6mmms1yjiL4Pu7uGLAjy5z/H00n0/SdvjmXcxnJPbOQPw0a6gRqW6VFPIE8emlzENmSxP3R6Atn8NVa64y0qxyUNIzNIMkZ7ckcn8Ndgf3EVA8jGAPtPL3QV9u8KOgjhWIj7R7r+GlqtgnWUe8VrvJjkjAA5OmCaunmg3XGoWNfQNjH46V66utvj/ALI7gByeTk6pu+hJao7MY7bHEngCMgOABnUN5Ytc6R8Ha5ZFB7kEZ/lolFBTtUJJGuNsa8fh/noFe5WFRDXyttVJ1CZ88EFsfIAd9KXsmPfQAnngeDUS48wGUeXz0ZonNLDR1CAkwVEbgA+eQB+uoquJSUlUg7eRjz1etUiU8sLOAVimSTBGQQrA/wAtNIsVFdGOnUMsf/hKO4u21pRHCrdz8Tbm48+M699mBqpKOoj8IPCkwEkYlZGiyOMZxlcdu/bUntGlpprBboqGGNqeSdnBTAGcEAAYx948fLQb2X3JYrjNGNjI+1hsIGcEgnH7pBHHkRqYgK0r2cRnvWUC2681jAsyzL+0U84Knv8AiGGj/Q9bSXW1iklkSpq6eXxEWpJcsoHBXPpyMeWqHtLaI3ymaPOWiYEYx5D+ml7pFoperqCkfMbOXeJg2Muq5GPXz+ugyeOCeYgJl1wM1OB6k7kt8NJ4qgsYpGMYIzgEYB/hqOW9xUM0puc1HHHEFLLHIWf4iFHHzY40DvF9PTkb3CZXlFRIsEihviAYnLJx3HppVNrvN1dauXwqSOsjCzwzKxlRFnMibR5HG3vpSqAAI8JZ5N1D11xP7O7m0k08s1JXTNulky/wVGDz/wAOp+sqy4RdQ2lqG5VFGs0TLEASIppN6YVgfhyVLYz6Aa8fo6CvmrJluVZMlV7xtQKiJH4xBfHGc8DP01XoLLWCpQ0N2S9Qe/R+95cZiAMZzgHBx4fyPJ1SLhWl3fz+8ROtaypqeqry1OrLiZY1UcMFVF/z0Mmluj0FEKYoA6MrSuM7cH+hGjPtEtr03WVTLFMwWsHvGM4AwShUD/6D89ULzDLV2wKtWYYY6gOWHw4DKeM/XJ0tDxz18xT+7DF2vpKSnIe5VrzyfuZ/lqjJVREjwKMrGBgZHfV6oqLZA6pSwGqnH3gM5P11y/v8gVjTxxjHCkeWdXnuQCOQjNHbhLVjwd8QJY9wuO+kq+TPVQe+SrtSRvDp488Ig8/qTpmnWuu0FMtc6x06IC7ngHHbHyA0KqBRXHqClpnybfCpAC92H9zjSj9uo2ye5ftMvvFlpHb7SjacjXC1DQ1BiZjgEd/MardOSBLS0LNlkkYfTB11cgdqzxnMid/noGNTRuG6u5+92qKlqHTwg2GBIzuAOCMkc5Hrq50VIWvigsfDVGbHOByB23EZGDnHqNJU1UrGNgAfEcdz5+annH99HOlbhT0dylavnaJBTyN4pIy0gAIBBHc8jg86QVlan8MiNHXlzja405eRSUTHfuRx/L9NAeg5hXe1Kz7fsws548j4bH+mgFTVTXy8Fz9qZvpkDgsflpk9kVID7SimFzTpLMHyRkbQAAPP7YOnICFkrdzaLnbknk8RUQyI25NwBwcYyPQ/PWQ9feOepoKGqqjT07xIxLZ2puJBZgO/bW3SAsxHA9NZh7Y0po661zz0gbchD1AcrvAbJjz27E4PcZ0t1Hct8Mk5AsDezI1dULzZqOsaFKimxGwztRjuXeB5eXbnTN7EkxarmMAf6SoP/KNLXsykqKOqvd1pKN3hhonaMHLAtnKJkcsePL+emX2Me+RR3WnqaWSFWkjlVpIypLHII58uB+eux9r+sf5Olygf0wL7VCz384RQkP3v91sD/wDQb9NKtIouiyW2pwRMPgHbLKQVB/EY/HWo+1zp81Vr/wASpMrNGwEq+TD/ADA/PWN0tQElDq4JRs50vN7cgaS4PdjKmVWrJWJitlAECnBeRcY1HKlXlfeKv4yM4UDA5171NdKhLhLFDiONtrhlHLZAJ/XOlxnZ23MxJ9SdXBrFyAqQamgXFKWOkgqLpPLtkAWONDxwNB7f1DR2+7T1ZpWdFjCU8eAMcgknn5al6kWp9wi94nhTaoZEz8TDHpjVWyUkU1jrXmiVneQJG57jjn+I0DMBuGouFLIoMCTkIvigs644yf56huMu2Ro9/byAyMfXXSU1SyqkNRhQuMbAAo1+eyVmx5XqINgHL51zAn6Tlr5gKqjYZKDKnnb8/lqJpZKh9sURaQ+WPsj01ekZBugpCWz9upI5PyUeQ+ffXNG9R4G+k2LhdrDHfn4Sfr2+uNYBDJNS9R1C26LZOyZkHMcPLSny3v2C/wC6NE+ieo4OmetKy8ViGoQo0YjVgHIfBBUeeAP10PsostwqB/i6TCpB+OPdtGB5DVy02iKt9oVAtLTKtuNwgV0T7KDIOCPQ4POjPUVN5pOu+mKimjmlutJAzqCY5pFDL8jz315N1p0s6jF2t8mDkbplx9edHnpaZgQaaHaPIxjGhz2S1yOW9wp85zwgH8NJPOo8el8GDk6vsTb5nutIYosB2SQFY89gcdtRVPtC6ej/APcEKjkMqkj88Y/XReO026ln+GlhRHQJgL5AH+p1dihgamaJIY/CA2Bdv3R5a5Q/zNJxj6RA6s65W42Osp7fQTSU7Yjlqyp2RtkHB4xnt5+esaYLlthG3JH9tfT9faoLjR1VHOn7Krp/Cc9jnsD9R3zr5xuVHFRXGopoz8cf21Pr2Ol5UNcjCx5FDUoqBOq4Nq2+f9+Er/yn++l3Tf1Col6appe5hqCmfQEH+g0oaZgN4xF+QKyGHL1OrO4UljgAsTnPA1ctdTGLdQxI6h/EO5fMksef4aE3jK1OzGFwCPy1Da223KmOf9qv6nGmMt9xatU0GmqfdKRpZVzluFVuX4+mgl1qKqtYipBii5Kwg88+Z0XDkUvH2geNCnRmmLSHLHvomsiYvcH7THEzIowiFjzjVGx3P3S6QTVIDU+BHKgAAKdtG7rF7pZJmA+KUiPPoCdLEIhX45csB9wcZ1gFTjualcbHbKpBVBHjZUzHPA45HowI0M9nEjJ1+kceZE96jBYqMgKwHl9dABeKmfp6ZaeSSJ4mVX2Pg7D/AC/po/7FZhF1TNPIviFKYn4ued6c/wAddk9w1OXU+j5chDjz1APh79tSyuWUMhGO4OoP2h89AYQGp+lQygBftA5GvTNFShV5djwsack6jfxDhVxk+p1JSUqQkyM26Q8ZPAHyGsF3qbqpLBUkuFlgkjbsOMj8xxrDuoOmp6nrO9zQxPJEakquzjGQD/E626vro6GmMrsi4B5ZsAYGSSfIAck6yyjqxPHLUq0sdHUVUzxSbviI3nv+ehzNQqMwY+ZuIZtclVBdbHIwiqEdXTePNeT+a6UDZKw8x08zrzhghwecZGnOirDX9UVNbJIqSvIx2t95R8OP+UDTLfWpBUwiKoCr4I+ED7PJ40CPw1GZks3E/qSz2+qYtbVKNGIw7s5wcjnvqKK30FvgYyU6SPtyknfnyOveopVt8VZHIzRtUxRNCFBIOMZ58vXSpFWy+MgLDaXG7OuxKzrZMzMVRqAjsGIGFPLDj66jip8TDdySfXXMDGWjgcctsHbRCKKKnQ1NTJsQLnLHgaqWSmAOtKgBaWkVhkZkYA/gP56W6WH3ipSLKjccZPbU14rjX18tQOFJ2ovoo7a8tUJqKoKse8AZbywP+/LXHucOpcpQtJVHwNk0IBWby3oe406ey6njoL7Vukm6KaLZA+3OVJBz9cZ/I6WLrTrHTYHCAcIvCj8NMHssjkQ10/iFo9q08abeSXYZx+Ax2+9rvrNAmz9HdQx3ejMQPxpK0Q8yGGTg/VRuH4jy5ZNh7ucjSj7OLTDbrYT48MszM5OxwRuJGe3kNqqD8iexGmVWanoUWQKkhz8CsSBz2ydKUnjZjsyr6pCdSOpq0ilAIyvoD3Pl+uiEAyN7uGc+S9l+Q1nXWFwmSWkhhV2EtWkcm3PwqFY5/PGivUXVctHQRw09RBS1HgpJVVcqF1pw3CgKOWdsHC+mSeNAHF7mjCzkBRDHVVn/AMZtssKO4LxlCEPJGQ3HzBUHB4PY+RGZ1NjurdPCmSF99PVlHMCHkBBhj9Rg/wB9C6zqKCaQtNX9TXEtxu95FOhPyUB9MPSPtEorSDQz0ValOqkgyTGaQvuzySq8cn8hoGdWO9S1fGypj9Nd7uv+N/tM/q7ZDbqS4y1sVSl0irF90cAhdoGWz5c8fP8ADOiF2uDg0e8JKxpUYuq8HOT/ADxqT2k3Gl6kvQuFtRowYAhEowQ+Tk4GR2I0DqakhYE/0f8AZwqnwh/LWDi31mt42cLZQxv6cqBdLT4FbRRs4iC4liBDAeXI+mh3WXT9jimpayCkjUzptFHTKQzsPRR66u9PW6WWcm329p2SEMJVkUoTjgHcQVOiHs6pJ7D1FcuoOsNtG8dIdpmIwMkHCcnccDy+XrqlCAanlODVmIdXbHpaHw6qkaCZY1PK4YAjI579saW7irLHjxHYqxUhj29NaDeL8eraq5XJ4TEsxIhjIwQqcLn545P10kXAKvjbhnDcflrq3NB1BMKF9xHkM4x30W6aH+mSDewynYdjzo70DZbPdaSdLmA800pSMBiCgVdxI+uf+nUlxs0Fjv5p6KWaSmenV28Q5KvuYY/Ifrog4J4wSNXB1/yEwPPz0W6Pq5bbY6ysg+FonUiTaGVTjOCDxz89C+oB+wjI/e+L6aJ9KyzL0jdaeFlalqp0WeEgbmXABKE8Ajd56F2AFmNxAkioQp7vFNAlRVdP0Bh3FVmo1NJIrDvgocef7up4+pKeL/0946jpf91qiOoUfns/hoatTDL/AOSUcM8cdMhdHqQu4gt3O0489LdxpzFcFp5JMbmADY4wdSkfiEDqemvkBksj/H+7Edm6lMcMU1bWPWPI5aMuqxMPmQMgj551zR3iO73SipZJEkXa9Q+1RiWfB757gJ8I/wCH56Rb+fDlMQ2qEYoFX5cc676WqHp7vRSmRVVJVyGOODwR+uuGHkhM1/KAYY1HU0SrlU1QVeGIwNLvUlaLfWxxTwZcwhiwb5n5avX2pFFLK8TAyg/Du8tB7tJPd6emrGkBqZQIo4V7yHdgH9caXgRWoGB6mXG3LGdwcb4mQRGBz++f6ar1F3WRwdhHHrpurOjLVH0vUXSO417zxeKiEpGIpHjXc2PvbfIE8/LWfSCQt8Pb56t/l0RqrcS/8T8p122jNYpqqKjt8cVLc61IEVd8TMp2cZ9M40mdc3mpqamOjmneeniPiRMeO450Hpr3VwSwyB9xQbcHzX01Vu1QZq+RgNijhUB4Ueg0YxpfIDch9R6onUduj5qeoswVKYJJE7LI5kLGQnHxYP2eMDHbjS51OBFWzRDt8JHyyo1d6LrPdqerUpvBdfvY8joV1JOZ7tM2NuQvGc+Q1pgiMfRlmvE9njuVrSH9lUuCWlCs3wgEBT3OCdT3uaqNbPMyguAFIbh4zjhWX+Y1Wsd7mtvTLU0C9j4u7dj4i39tCr3d5bhJUVMsaibAi3g87R/npAB5kxuitSC6XETxe7QHci8yynvI3oPRRruw1Ke61FGJjBUN+0gfyYjHw/I9iD6jQlThZBj7h0S6WZI6uWZ4w5SPCg+We5/T9dG35ZimiKhi2mph6urUq6o1Exj+KVvtPwDobX1Q/wAYVqiMyRxSZKt5jRn31WuMLtFloY2Cndzg447aB3B0nuM8rR8+KuBnsNIB5ZL+0elcKkV6YVFWzLklzvI9B8/nrQvZR0jQXTp+9XW70qTIgEFOZB/qyBlnHzG5fy1nErg1VUoXAyAoz9kbs/y1tVjvaWz2Z0lFT0f+sp1kd/E7tI2WOMfPTq4pF5GD5Il9RUZkqJnYhVJOAD9nXdsFLUW/p6Gjo1a4JUTzF9oDNsUeGmfQuw41WuVy8YShouCf3v7aLezurhivdNUSUxc00MhRd+OSwOe3ltGpfC5K45CN8ogpQlrryCewdPQ2WTaXpKRYiw5VpJ5C8hH0CEDSRa+mq250a1NMuYySB+B00e2C9m4V0QEHhjj7+fsqMeX/AMrfpqx0jdRR9N0USwFv9Yc78f7R/lq4ksxY9mKPHQA0ABP/2Q=="/>
          <p:cNvSpPr>
            <a:spLocks noChangeAspect="1" noChangeArrowheads="1"/>
          </p:cNvSpPr>
          <p:nvPr/>
        </p:nvSpPr>
        <p:spPr bwMode="auto">
          <a:xfrm>
            <a:off x="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J0AfAMBIgACEQEDEQH/xAAcAAACAwEBAQEAAAAAAAAAAAAFBgMEBwIBCAD/xABCEAACAQMDAgMFBQYCCAcAAAABAgMEBREAEiEGMRNBUQcUImFxMkKBkaEjUrHB0eEV8SQzQ2JykqLwFiU0RWOCsv/EABkBAAMBAQEAAAAAAAAAAAAAAAIDBAEABf/EACwRAAICAgIBAwIEBwAAAAAAAAECABEDIRIxBBMiUUFhIzKBoQUUYnGR4fD/2gAMAwEAAhEDEQA/AMYrKgTYAUDHy0RpbZTvCnjMwdzwfTWjUvTNsoaGIR0gZ2jDM555I0uRWmV7rulwkCtkHS3BFARuN1NlpUvNhgoLbE1IpZ2PJPJOgFVaqmKNXlXDN2Xz1qU0UTFUYgoo41VqOnFvc8arOYo1PxyDnao76JlI2JiOPymZYqeHkTKcD5ar4zjX0TaKDo6htsaxRpKpIHjVEmdzevppS666LtM0ktRaUFPPGniPEhysiZwWX6ef/Y1wIqzOIJNDqZIQVOPMas08zoyllyv01NVW7YwEbbmJxg6tS2isp6NTlWDEYQd86zkpEII6mWI6T3wjEW8nsqDLH8NdUVuSluWyuieMYyI5UKkj6HWmWmni6aoqIUpZpY33O8YJZz2OfUc9tGrzW0ldNFQ3KJqqGpKkiWMoYweMj+Oo/W4/2lbYgw0d1MjNNaErlmkXbGp5A7HXtZdbVFcFENOPAK4J2ajqqV7deqqgqSGeCZk+L7wzwfxGD+OqV7/ahRIFQDtxqrl7qkqYyVuRXmsoakiKiiCjP28Y1UiQQMVlUE+R8tFem7PTXGsKvkqi549dELpAmWpY0QsDgHzGudgBU1FIa4LpKYCllqNp2/TtoG7AuSPM60m+VEFq6dVVgUyMoXGPPSZGKaWKNnhCtjkY+Z0wEgVEkAkkzboqiE0cAlwAY15/AaUOr/BhqY23ARY4wfPVus8ROmoKhpQAkQOc/LSQao3csJwzKo4zoczUJuDGS1yd7u8FBLIW3YOFGedH+n6yoqumqxyMOwAQA4LKfTSNUWiox+zDtGPyGnL2dVdPRXAW6tmi8KpjAHjEbdwOQvPGTk4+Y0hzaWu5QEJaj1HWtsNphtVuoZpIkqIYhuV5gpLY5JX6nvru8+AvTwnoaiJqqgjcmnhcFmjK4IP44PHpqLqa2U9RPBUStMibv9lywJ+vl8vwGhy2+3Qi7S0K1YWekcK0udq8Y+E+vnz/AC1HiclrlLoAtTJaIT1laJCpK5yxHbRaV5ZKlYk3bkIYZHY6u0tM0TLDTRlo14LKNE1oUhjNU4+PHbXpth5HUgXOFFGEp5L1daOqghZKSNY1MbE7N27uM/z+euena56GKS31LGSRifDV23eGeQcfM/lqO0eL1PFJRU9E9S0bDICsQoxxnHHf97jUXUNvr+nq8012O2TwkliIAxjkYGOO47agKOtipaHRgNxN6jqVS407IjrPFGpfeuO/IHc54Pfjv21HdbhFcqOMrHskQ8geeifUtluNeILpR0stRDIixuYVLFHHA3AcjIxqhZ7VWQXER1tJNFj7QkQjGrFAKBpKxIYg9GE+ij7hFPVVKlVYfCW41arYUn23CCQM6tnaNQ9SReJQFYG2iPuBpVoK6WlmUiRgmfiXPGhIOQWICnj39Y7VUdVcYoZZgoC87TofcGihmVBt4XnH1OpZbpLKiClieTI42jjQypoa4uGnCq7DOM6cg1Ab4MIdTV9UbTDSoWEaAFh6jGliCvlhbMfA9Bo5I1RW7YVXc7qAPpqzQ9O2+jRGuxklqGXcIVbaijP5n9NLx+/TRjE4/wApksNxZbam9cKy+nfRn2b2RLp1BSpV0boDN4itLkH4ctwO/lqAXaGGMiljiRIxhdicjRvoC5SxdT2ufd8M0rxMWP7w/trVxcAbnNnLdRo6upKvbLRzRyLERuLQttkYD0OlC02qtjsVyqbZ7xJCB4c0lVJuHLDz8hgcnyzzxrTvaJUpLYXp4XCzuu4SAAmIA4yM+p4z9dW+jbhS3PplIo41zEoimjKYD8DnHow/XI8tIx4wuSgYx3Ypczqz1dNbqb3atpZUlI53RHH54xohQ9HjqOvDx1fg2ox7jIm3xCc42hfLz5PHH5U5qgU0NXQS58agneBWzgqoPw/9JGpLxdbh0rfKd4acQU3hRBg0WFfKjO4j72dxzp2XyOLAD9YtMPJTYmq2W00Nkt8dDbYFhgjHYDlj5sT5k+ul72l9MjqKy+JAoNfR7pIOOXH3k/HAI+YGmqmnjmp0micMjLkMPPUE0uW+HuNa5XjuLUENqYvYC8VhqaWKce8TxmKFQSME8D+PIPbvxp86hpnqbPBJJTLLHGqvu2/HtYk7frwo+W46ux9KW6S6tXtgh2Mgp+wDH7XnjB9APUE4ONGaihWdqkSuDFPH4bIFwR353d/6aDFjIWUvkUkTJrx0rZK6mmms1yjiL4Pu7uGLAjy5z/H00n0/SdvjmXcxnJPbOQPw0a6gRqW6VFPIE8emlzENmSxP3R6Atn8NVa64y0qxyUNIzNIMkZ7ckcn8Ndgf3EVA8jGAPtPL3QV9u8KOgjhWIj7R7r+GlqtgnWUe8VrvJjkjAA5OmCaunmg3XGoWNfQNjH46V66utvj/ALI7gByeTk6pu+hJao7MY7bHEngCMgOABnUN5Ytc6R8Ha5ZFB7kEZ/lolFBTtUJJGuNsa8fh/noFe5WFRDXyttVJ1CZ88EFsfIAd9KXsmPfQAnngeDUS48wGUeXz0ZonNLDR1CAkwVEbgA+eQB+uoquJSUlUg7eRjz1etUiU8sLOAVimSTBGQQrA/wAtNIsVFdGOnUMsf/hKO4u21pRHCrdz8Tbm48+M699mBqpKOoj8IPCkwEkYlZGiyOMZxlcdu/bUntGlpprBboqGGNqeSdnBTAGcEAAYx948fLQb2X3JYrjNGNjI+1hsIGcEgnH7pBHHkRqYgK0r2cRnvWUC2681jAsyzL+0U84Knv8AiGGj/Q9bSXW1iklkSpq6eXxEWpJcsoHBXPpyMeWqHtLaI3ymaPOWiYEYx5D+ml7pFoperqCkfMbOXeJg2Muq5GPXz+ugyeOCeYgJl1wM1OB6k7kt8NJ4qgsYpGMYIzgEYB/hqOW9xUM0puc1HHHEFLLHIWf4iFHHzY40DvF9PTkb3CZXlFRIsEihviAYnLJx3HppVNrvN1dauXwqSOsjCzwzKxlRFnMibR5HG3vpSqAAI8JZ5N1D11xP7O7m0k08s1JXTNulky/wVGDz/wAOp+sqy4RdQ2lqG5VFGs0TLEASIppN6YVgfhyVLYz6Aa8fo6CvmrJluVZMlV7xtQKiJH4xBfHGc8DP01XoLLWCpQ0N2S9Qe/R+95cZiAMZzgHBx4fyPJ1SLhWl3fz+8ROtaypqeqry1OrLiZY1UcMFVF/z0Mmluj0FEKYoA6MrSuM7cH+hGjPtEtr03WVTLFMwWsHvGM4AwShUD/6D89ULzDLV2wKtWYYY6gOWHw4DKeM/XJ0tDxz18xT+7DF2vpKSnIe5VrzyfuZ/lqjJVREjwKMrGBgZHfV6oqLZA6pSwGqnH3gM5P11y/v8gVjTxxjHCkeWdXnuQCOQjNHbhLVjwd8QJY9wuO+kq+TPVQe+SrtSRvDp488Ig8/qTpmnWuu0FMtc6x06IC7ngHHbHyA0KqBRXHqClpnybfCpAC92H9zjSj9uo2ye5ftMvvFlpHb7SjacjXC1DQ1BiZjgEd/MardOSBLS0LNlkkYfTB11cgdqzxnMid/noGNTRuG6u5+92qKlqHTwg2GBIzuAOCMkc5Hrq50VIWvigsfDVGbHOByB23EZGDnHqNJU1UrGNgAfEcdz5+annH99HOlbhT0dylavnaJBTyN4pIy0gAIBBHc8jg86QVlan8MiNHXlzja405eRSUTHfuRx/L9NAeg5hXe1Kz7fsws548j4bH+mgFTVTXy8Fz9qZvpkDgsflpk9kVID7SimFzTpLMHyRkbQAAPP7YOnICFkrdzaLnbknk8RUQyI25NwBwcYyPQ/PWQ9feOepoKGqqjT07xIxLZ2puJBZgO/bW3SAsxHA9NZh7Y0po661zz0gbchD1AcrvAbJjz27E4PcZ0t1Hct8Mk5AsDezI1dULzZqOsaFKimxGwztRjuXeB5eXbnTN7EkxarmMAf6SoP/KNLXsykqKOqvd1pKN3hhonaMHLAtnKJkcsePL+emX2Me+RR3WnqaWSFWkjlVpIypLHII58uB+eux9r+sf5Olygf0wL7VCz384RQkP3v91sD/wDQb9NKtIouiyW2pwRMPgHbLKQVB/EY/HWo+1zp81Vr/wASpMrNGwEq+TD/ADA/PWN0tQElDq4JRs50vN7cgaS4PdjKmVWrJWJitlAECnBeRcY1HKlXlfeKv4yM4UDA5171NdKhLhLFDiONtrhlHLZAJ/XOlxnZ23MxJ9SdXBrFyAqQamgXFKWOkgqLpPLtkAWONDxwNB7f1DR2+7T1ZpWdFjCU8eAMcgknn5al6kWp9wi94nhTaoZEz8TDHpjVWyUkU1jrXmiVneQJG57jjn+I0DMBuGouFLIoMCTkIvigs644yf56huMu2Ro9/byAyMfXXSU1SyqkNRhQuMbAAo1+eyVmx5XqINgHL51zAn6Tlr5gKqjYZKDKnnb8/lqJpZKh9sURaQ+WPsj01ekZBugpCWz9upI5PyUeQ+ffXNG9R4G+k2LhdrDHfn4Sfr2+uNYBDJNS9R1C26LZOyZkHMcPLSny3v2C/wC6NE+ieo4OmetKy8ViGoQo0YjVgHIfBBUeeAP10PsostwqB/i6TCpB+OPdtGB5DVy02iKt9oVAtLTKtuNwgV0T7KDIOCPQ4POjPUVN5pOu+mKimjmlutJAzqCY5pFDL8jz315N1p0s6jF2t8mDkbplx9edHnpaZgQaaHaPIxjGhz2S1yOW9wp85zwgH8NJPOo8el8GDk6vsTb5nutIYosB2SQFY89gcdtRVPtC6ej/APcEKjkMqkj88Y/XReO026ln+GlhRHQJgL5AH+p1dihgamaJIY/CA2Bdv3R5a5Q/zNJxj6RA6s65W42Osp7fQTSU7Yjlqyp2RtkHB4xnt5+esaYLlthG3JH9tfT9faoLjR1VHOn7Krp/Cc9jnsD9R3zr5xuVHFRXGopoz8cf21Pr2Ol5UNcjCx5FDUoqBOq4Nq2+f9+Er/yn++l3Tf1Col6appe5hqCmfQEH+g0oaZgN4xF+QKyGHL1OrO4UljgAsTnPA1ctdTGLdQxI6h/EO5fMksef4aE3jK1OzGFwCPy1Da223KmOf9qv6nGmMt9xatU0GmqfdKRpZVzluFVuX4+mgl1qKqtYipBii5Kwg88+Z0XDkUvH2geNCnRmmLSHLHvomsiYvcH7THEzIowiFjzjVGx3P3S6QTVIDU+BHKgAAKdtG7rF7pZJmA+KUiPPoCdLEIhX45csB9wcZ1gFTjualcbHbKpBVBHjZUzHPA45HowI0M9nEjJ1+kceZE96jBYqMgKwHl9dABeKmfp6ZaeSSJ4mVX2Pg7D/AC/po/7FZhF1TNPIviFKYn4ued6c/wAddk9w1OXU+j5chDjz1APh79tSyuWUMhGO4OoP2h89AYQGp+lQygBftA5GvTNFShV5djwsack6jfxDhVxk+p1JSUqQkyM26Q8ZPAHyGsF3qbqpLBUkuFlgkjbsOMj8xxrDuoOmp6nrO9zQxPJEakquzjGQD/E626vro6GmMrsi4B5ZsAYGSSfIAck6yyjqxPHLUq0sdHUVUzxSbviI3nv+ehzNQqMwY+ZuIZtclVBdbHIwiqEdXTePNeT+a6UDZKw8x08zrzhghwecZGnOirDX9UVNbJIqSvIx2t95R8OP+UDTLfWpBUwiKoCr4I+ED7PJ40CPw1GZks3E/qSz2+qYtbVKNGIw7s5wcjnvqKK30FvgYyU6SPtyknfnyOveopVt8VZHIzRtUxRNCFBIOMZ58vXSpFWy+MgLDaXG7OuxKzrZMzMVRqAjsGIGFPLDj66jip8TDdySfXXMDGWjgcctsHbRCKKKnQ1NTJsQLnLHgaqWSmAOtKgBaWkVhkZkYA/gP56W6WH3ipSLKjccZPbU14rjX18tQOFJ2ovoo7a8tUJqKoKse8AZbywP+/LXHucOpcpQtJVHwNk0IBWby3oe406ey6njoL7Vukm6KaLZA+3OVJBz9cZ/I6WLrTrHTYHCAcIvCj8NMHssjkQ10/iFo9q08abeSXYZx+Ax2+9rvrNAmz9HdQx3ejMQPxpK0Q8yGGTg/VRuH4jy5ZNh7ucjSj7OLTDbrYT48MszM5OxwRuJGe3kNqqD8iexGmVWanoUWQKkhz8CsSBz2ydKUnjZjsyr6pCdSOpq0ilAIyvoD3Pl+uiEAyN7uGc+S9l+Q1nXWFwmSWkhhV2EtWkcm3PwqFY5/PGivUXVctHQRw09RBS1HgpJVVcqF1pw3CgKOWdsHC+mSeNAHF7mjCzkBRDHVVn/AMZtssKO4LxlCEPJGQ3HzBUHB4PY+RGZ1NjurdPCmSF99PVlHMCHkBBhj9Rg/wB9C6zqKCaQtNX9TXEtxu95FOhPyUB9MPSPtEorSDQz0ValOqkgyTGaQvuzySq8cn8hoGdWO9S1fGypj9Nd7uv+N/tM/q7ZDbqS4y1sVSl0irF90cAhdoGWz5c8fP8ADOiF2uDg0e8JKxpUYuq8HOT/ADxqT2k3Gl6kvQuFtRowYAhEowQ+Tk4GR2I0DqakhYE/0f8AZwqnwh/LWDi31mt42cLZQxv6cqBdLT4FbRRs4iC4liBDAeXI+mh3WXT9jimpayCkjUzptFHTKQzsPRR66u9PW6WWcm329p2SEMJVkUoTjgHcQVOiHs6pJ7D1FcuoOsNtG8dIdpmIwMkHCcnccDy+XrqlCAanlODVmIdXbHpaHw6qkaCZY1PK4YAjI579saW7irLHjxHYqxUhj29NaDeL8eraq5XJ4TEsxIhjIwQqcLn545P10kXAKvjbhnDcflrq3NB1BMKF9xHkM4x30W6aH+mSDewynYdjzo70DZbPdaSdLmA800pSMBiCgVdxI+uf+nUlxs0Fjv5p6KWaSmenV28Q5KvuYY/Ifrog4J4wSNXB1/yEwPPz0W6Pq5bbY6ysg+FonUiTaGVTjOCDxz89C+oB+wjI/e+L6aJ9KyzL0jdaeFlalqp0WeEgbmXABKE8Ajd56F2AFmNxAkioQp7vFNAlRVdP0Bh3FVmo1NJIrDvgocef7up4+pKeL/0946jpf91qiOoUfns/hoatTDL/AOSUcM8cdMhdHqQu4gt3O0489LdxpzFcFp5JMbmADY4wdSkfiEDqemvkBksj/H+7Edm6lMcMU1bWPWPI5aMuqxMPmQMgj551zR3iO73SipZJEkXa9Q+1RiWfB757gJ8I/wCH56Rb+fDlMQ2qEYoFX5cc676WqHp7vRSmRVVJVyGOODwR+uuGHkhM1/KAYY1HU0SrlU1QVeGIwNLvUlaLfWxxTwZcwhiwb5n5avX2pFFLK8TAyg/Du8tB7tJPd6emrGkBqZQIo4V7yHdgH9caXgRWoGB6mXG3LGdwcb4mQRGBz++f6ar1F3WRwdhHHrpurOjLVH0vUXSO417zxeKiEpGIpHjXc2PvbfIE8/LWfSCQt8Pb56t/l0RqrcS/8T8p122jNYpqqKjt8cVLc61IEVd8TMp2cZ9M40mdc3mpqamOjmneeniPiRMeO450Hpr3VwSwyB9xQbcHzX01Vu1QZq+RgNijhUB4Ueg0YxpfIDch9R6onUduj5qeoswVKYJJE7LI5kLGQnHxYP2eMDHbjS51OBFWzRDt8JHyyo1d6LrPdqerUpvBdfvY8joV1JOZ7tM2NuQvGc+Q1pgiMfRlmvE9njuVrSH9lUuCWlCs3wgEBT3OCdT3uaqNbPMyguAFIbh4zjhWX+Y1Wsd7mtvTLU0C9j4u7dj4i39tCr3d5bhJUVMsaibAi3g87R/npAB5kxuitSC6XETxe7QHci8yynvI3oPRRruw1Ke61FGJjBUN+0gfyYjHw/I9iD6jQlThZBj7h0S6WZI6uWZ4w5SPCg+We5/T9dG35ZimiKhi2mph6urUq6o1Exj+KVvtPwDobX1Q/wAYVqiMyRxSZKt5jRn31WuMLtFloY2Cndzg447aB3B0nuM8rR8+KuBnsNIB5ZL+0elcKkV6YVFWzLklzvI9B8/nrQvZR0jQXTp+9XW70qTIgEFOZB/qyBlnHzG5fy1nErg1VUoXAyAoz9kbs/y1tVjvaWz2Z0lFT0f+sp1kd/E7tI2WOMfPTq4pF5GD5Il9RUZkqJnYhVJOAD9nXdsFLUW/p6Gjo1a4JUTzF9oDNsUeGmfQuw41WuVy8YShouCf3v7aLezurhivdNUSUxc00MhRd+OSwOe3ltGpfC5K45CN8ogpQlrryCewdPQ2WTaXpKRYiw5VpJ5C8hH0CEDSRa+mq250a1NMuYySB+B00e2C9m4V0QEHhjj7+fsqMeX/AMrfpqx0jdRR9N0USwFv9Yc78f7R/lq4ksxY9mKPHQA0ABP/2Q=="/>
          <p:cNvSpPr>
            <a:spLocks noChangeAspect="1" noChangeArrowheads="1"/>
          </p:cNvSpPr>
          <p:nvPr/>
        </p:nvSpPr>
        <p:spPr bwMode="auto">
          <a:xfrm>
            <a:off x="1524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http://i.cdn.turner.com/dr/nba/teamsites/release/bulls/sites/bulls/files/rodman3_1203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862" y="1359023"/>
            <a:ext cx="4225720" cy="4965577"/>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11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idx="4294967295"/>
          </p:nvPr>
        </p:nvSpPr>
        <p:spPr>
          <a:xfrm>
            <a:off x="7240588" y="6515100"/>
            <a:ext cx="1903412" cy="455613"/>
          </a:xfrm>
          <a:prstGeom prst="rect">
            <a:avLst/>
          </a:prstGeom>
        </p:spPr>
        <p:txBody>
          <a:bodyPr/>
          <a:lstStyle/>
          <a:p>
            <a:fld id="{1C5610B1-F5D6-42B6-B22F-FB345CE41BF3}" type="slidenum">
              <a:rPr lang="en-US" smtClean="0"/>
              <a:pPr/>
              <a:t>17</a:t>
            </a:fld>
            <a:endParaRPr lang="en-US" dirty="0"/>
          </a:p>
        </p:txBody>
      </p:sp>
      <p:pic>
        <p:nvPicPr>
          <p:cNvPr id="6" name="Picture 5" descr="https://encrypted-tbn2.gstatic.com/images?q=tbn:ANd9GcQmxXN95K__5xgDNcPcpBVfqIq_hLXmPGiTSE4DCOvY0K3EfBXmhw">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50800">
            <a:solidFill>
              <a:schemeClr val="tx1"/>
            </a:solidFill>
          </a:ln>
        </p:spPr>
      </p:pic>
    </p:spTree>
    <p:extLst>
      <p:ext uri="{BB962C8B-B14F-4D97-AF65-F5344CB8AC3E}">
        <p14:creationId xmlns:p14="http://schemas.microsoft.com/office/powerpoint/2010/main" val="753675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a:t>
            </a:r>
            <a:r>
              <a:rPr lang="en-US" dirty="0" err="1" smtClean="0"/>
              <a:t>vs</a:t>
            </a:r>
            <a:r>
              <a:rPr lang="en-US" dirty="0" smtClean="0"/>
              <a:t> REALITY</a:t>
            </a:r>
            <a:endParaRPr lang="en-US" dirty="0"/>
          </a:p>
        </p:txBody>
      </p:sp>
      <p:pic>
        <p:nvPicPr>
          <p:cNvPr id="1040" name="Picture 16" descr="Not loade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061" y="4953000"/>
            <a:ext cx="2120083" cy="1482663"/>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70224" y="1246671"/>
            <a:ext cx="8464861" cy="5323622"/>
            <a:chOff x="370224" y="1246671"/>
            <a:chExt cx="8464861" cy="5323622"/>
          </a:xfrm>
        </p:grpSpPr>
        <p:pic>
          <p:nvPicPr>
            <p:cNvPr id="3" name="Picture 2" descr="Sgt Peter Charboneau, Headquarters and Service Battalion, U.S. Marine Corps Forces Command rappels down the tower aboard Joint Expeditionary Base East on 21 February 2014. The Marines of Headquarters and Service Battalion participated in this fast roping and rappelling exercise to hone skills that necessary to maintaining combat readiness and are in keeping with Marine Corps tradi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60" y="1246671"/>
              <a:ext cx="2595667" cy="1732338"/>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Not loade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127" y="4800600"/>
              <a:ext cx="2655352" cy="1756424"/>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1" name="Picture 4" descr="Not loaded">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6690" y="3200400"/>
              <a:ext cx="1387773" cy="925183"/>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2" name="Picture 6" descr="Not loaded">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9608" y="1260537"/>
              <a:ext cx="2142989" cy="1482663"/>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Not loaded">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09666" y="3244814"/>
              <a:ext cx="1419281" cy="946186"/>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http://media.hamptonroads.com/cache/images/93382100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35456" y="1246671"/>
              <a:ext cx="2563091" cy="1732338"/>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Two Senegalese Commandos sight in on a target as Cpl. Justin Schweig, a Marine with Special-Purpose Marine Air-Ground Task Force Africa 14.1, observes during a live-fire range. A team of U.S. Marines trained and advised their counterparts from the Companie de Fusilier Marine Commandos in Senegal during February in support of U.S. Marine Forces Europe and Africa and U.S. Africa Command’s mission to assist partner nations in addressing their security challenge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98801" y="4800600"/>
              <a:ext cx="2586021" cy="1769693"/>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38" name="Picture 14" descr="https://scontent-a-lga.xx.fbcdn.net/hphotos-prn1/t1.0-9/540259_494739827274662_1163957335_n.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7621" y="3200400"/>
              <a:ext cx="2026963" cy="1351308"/>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42" name="Picture 18" descr="https://encrypted-tbn0.gstatic.com/images?q=tbn:ANd9GcTSy7nbvmZeoDqwm0dKguzMr-7_EBf_GToIV5JsrqRrCrqQTLO5P0LLzL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97575" y="3200400"/>
              <a:ext cx="937510" cy="1351308"/>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46" name="Picture 22" descr="A group of Marines from a U.S. Marine Corps Forces, South, security cooperation team shuffles toward a CH-46 Sea Knight helicopter, while rehearsing casualty evacuation procedures, during part of the team's certification exercise at Marine Corps Security Cooperation Group aboard Joint Expeditionary Base Little Creek - Fort Story, Va., Jan. 6. The team recently completed advisor training at MCSCG. The team trained for more than three months in preparation for an upcoming deployments across the U.S. Southern Command area of responsibility.">
              <a:hlinkClick r:id="rId18" tooltip="A group of Marines from a U.S. Marine Corps Forces, South, security cooperation team shuffles toward a CH-46 Sea Knight helicopter, while rehearsing casualty evacuation procedures, during part of the team's certification exercise at Marine Corps Security Cooperation Group aboard Joint Expeditionary Base Little Creek - Fort Story, Va., Jan. 6. The team recently completed advisor training at MCSCG. The team trained for more than three months in preparation for an upcoming deployments across the U.S. Southern Command area of responsibility.&lt;br /&gt;&lt;br /&gt;Photo By: Gunnery Sgt. Alexis Mulero"/>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370224" y="3200400"/>
              <a:ext cx="881422" cy="1426057"/>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97441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COACHING</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a:t>B</a:t>
            </a:r>
            <a:r>
              <a:rPr lang="en-US" sz="2800" dirty="0" smtClean="0"/>
              <a:t>alance between ideal and reality</a:t>
            </a:r>
          </a:p>
          <a:p>
            <a:r>
              <a:rPr lang="en-US" sz="2800" dirty="0"/>
              <a:t>Creates and communicates </a:t>
            </a:r>
            <a:r>
              <a:rPr lang="en-US" sz="2800" dirty="0" smtClean="0"/>
              <a:t>goal/vision and individual roles and responsibilities</a:t>
            </a:r>
          </a:p>
          <a:p>
            <a:r>
              <a:rPr lang="en-US" sz="2800" dirty="0" smtClean="0"/>
              <a:t>Understands own coaching style</a:t>
            </a:r>
            <a:endParaRPr lang="en-US" sz="2800" dirty="0"/>
          </a:p>
          <a:p>
            <a:r>
              <a:rPr lang="en-US" sz="2800" dirty="0"/>
              <a:t>Gets team to believe in the vision and </a:t>
            </a:r>
            <a:r>
              <a:rPr lang="en-US" sz="2800" dirty="0" smtClean="0"/>
              <a:t>themselves</a:t>
            </a:r>
          </a:p>
          <a:p>
            <a:r>
              <a:rPr lang="en-US" sz="2800" dirty="0"/>
              <a:t>Understands and develops the individual </a:t>
            </a:r>
            <a:r>
              <a:rPr lang="en-US" sz="2800" dirty="0" smtClean="0"/>
              <a:t>first and </a:t>
            </a:r>
            <a:r>
              <a:rPr lang="en-US" sz="2800" dirty="0"/>
              <a:t>the skill second</a:t>
            </a:r>
          </a:p>
          <a:p>
            <a:r>
              <a:rPr lang="en-US" sz="2800" dirty="0" smtClean="0"/>
              <a:t>Understands the </a:t>
            </a:r>
            <a:r>
              <a:rPr lang="en-US" sz="2800" dirty="0"/>
              <a:t>game </a:t>
            </a:r>
            <a:r>
              <a:rPr lang="en-US" sz="2800" dirty="0" smtClean="0"/>
              <a:t>and how to prepare/train</a:t>
            </a:r>
          </a:p>
          <a:p>
            <a:r>
              <a:rPr lang="en-US" sz="2800" dirty="0" smtClean="0"/>
              <a:t>Honest and trustworthy</a:t>
            </a:r>
          </a:p>
          <a:p>
            <a:r>
              <a:rPr lang="en-US" sz="2800" dirty="0" smtClean="0"/>
              <a:t>Approachable and humble</a:t>
            </a:r>
          </a:p>
          <a:p>
            <a:r>
              <a:rPr lang="en-US" sz="2800" dirty="0" smtClean="0"/>
              <a:t>Passionate </a:t>
            </a:r>
            <a:r>
              <a:rPr lang="en-US" sz="2800" dirty="0"/>
              <a:t>about </a:t>
            </a:r>
            <a:r>
              <a:rPr lang="en-US" sz="2800" dirty="0" smtClean="0"/>
              <a:t>the game</a:t>
            </a:r>
            <a:endParaRPr lang="en-US" sz="2800" dirty="0"/>
          </a:p>
          <a:p>
            <a:endParaRPr lang="en-US" sz="2800" dirty="0" smtClean="0"/>
          </a:p>
          <a:p>
            <a:pPr marL="0" indent="0">
              <a:buNone/>
            </a:pPr>
            <a:endParaRPr lang="en-US" sz="2800" dirty="0" smtClean="0"/>
          </a:p>
          <a:p>
            <a:endParaRPr lang="en-US" b="1" dirty="0" smtClean="0"/>
          </a:p>
          <a:p>
            <a:pPr lvl="1"/>
            <a:endParaRPr lang="en-US" b="1" dirty="0" smtClean="0"/>
          </a:p>
          <a:p>
            <a:pPr lvl="1"/>
            <a:endParaRPr lang="en-US" b="1" dirty="0"/>
          </a:p>
          <a:p>
            <a:endParaRPr lang="en-US" sz="1600" b="1" dirty="0"/>
          </a:p>
        </p:txBody>
      </p:sp>
    </p:spTree>
    <p:extLst>
      <p:ext uri="{BB962C8B-B14F-4D97-AF65-F5344CB8AC3E}">
        <p14:creationId xmlns:p14="http://schemas.microsoft.com/office/powerpoint/2010/main" val="1777126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MARINES</a:t>
            </a:r>
            <a:endParaRPr lang="en-US" dirty="0"/>
          </a:p>
        </p:txBody>
      </p:sp>
      <p:sp>
        <p:nvSpPr>
          <p:cNvPr id="3" name="Content Placeholder 2"/>
          <p:cNvSpPr>
            <a:spLocks noGrp="1"/>
          </p:cNvSpPr>
          <p:nvPr>
            <p:ph idx="1"/>
          </p:nvPr>
        </p:nvSpPr>
        <p:spPr/>
        <p:txBody>
          <a:bodyPr>
            <a:normAutofit fontScale="92500"/>
          </a:bodyPr>
          <a:lstStyle/>
          <a:p>
            <a:pPr marL="0" indent="0" eaLnBrk="1" hangingPunct="1">
              <a:buNone/>
            </a:pPr>
            <a:r>
              <a:rPr lang="en-US" sz="2600" dirty="0"/>
              <a:t>“The Marine Corps’ vision of leading is less concerned with rank, self-identity, recognition, or privilege than with the essence of our Corps: the individual Marine and the unyielding determination to persevere because Marines and the Corps do not fail.  Our vision of leading is linked directly to our common vision of </a:t>
            </a:r>
            <a:r>
              <a:rPr lang="en-US" sz="2600" dirty="0" err="1"/>
              <a:t>warfighting</a:t>
            </a:r>
            <a:r>
              <a:rPr lang="en-US" sz="2600" dirty="0"/>
              <a:t>, which needs leaders devoted to leading, capable of independent and bold action, who are willing and eager to assume new and sometimes daunting responsibilities, willing to take risks – not because they may succeed, but because the Corps must succeed</a:t>
            </a:r>
            <a:r>
              <a:rPr lang="en-US" sz="2600" dirty="0" smtClean="0"/>
              <a:t>.”</a:t>
            </a:r>
          </a:p>
          <a:p>
            <a:pPr marL="0" indent="0" algn="r" eaLnBrk="1" hangingPunct="1">
              <a:buNone/>
            </a:pPr>
            <a:r>
              <a:rPr lang="en-US" sz="2600" dirty="0" smtClean="0"/>
              <a:t>- FMFM 1-0</a:t>
            </a:r>
            <a:endParaRPr lang="en-US" sz="2600" dirty="0"/>
          </a:p>
        </p:txBody>
      </p:sp>
    </p:spTree>
    <p:extLst>
      <p:ext uri="{BB962C8B-B14F-4D97-AF65-F5344CB8AC3E}">
        <p14:creationId xmlns:p14="http://schemas.microsoft.com/office/powerpoint/2010/main" val="733023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COACHING</a:t>
            </a:r>
            <a:endParaRPr lang="en-US" dirty="0"/>
          </a:p>
        </p:txBody>
      </p:sp>
      <p:sp>
        <p:nvSpPr>
          <p:cNvPr id="8" name="Content Placeholder 2"/>
          <p:cNvSpPr>
            <a:spLocks noGrp="1"/>
          </p:cNvSpPr>
          <p:nvPr>
            <p:ph sz="half" idx="1"/>
          </p:nvPr>
        </p:nvSpPr>
        <p:spPr/>
        <p:txBody>
          <a:bodyPr/>
          <a:lstStyle/>
          <a:p>
            <a:pPr marL="457200" indent="-457200"/>
            <a:r>
              <a:rPr lang="en-US" sz="2400" dirty="0" smtClean="0"/>
              <a:t>Core Values</a:t>
            </a:r>
          </a:p>
          <a:p>
            <a:pPr marL="457200" indent="-457200"/>
            <a:r>
              <a:rPr lang="en-US" sz="2400" dirty="0" smtClean="0"/>
              <a:t>11 Leadership Principles</a:t>
            </a:r>
          </a:p>
          <a:p>
            <a:pPr marL="457200" indent="-457200"/>
            <a:r>
              <a:rPr lang="en-US" sz="2400" dirty="0" smtClean="0"/>
              <a:t>14 Leadership Traits</a:t>
            </a:r>
          </a:p>
        </p:txBody>
      </p:sp>
      <p:sp>
        <p:nvSpPr>
          <p:cNvPr id="12" name="Content Placeholder 11"/>
          <p:cNvSpPr>
            <a:spLocks noGrp="1"/>
          </p:cNvSpPr>
          <p:nvPr>
            <p:ph sz="half" idx="2"/>
          </p:nvPr>
        </p:nvSpPr>
        <p:spPr/>
        <p:txBody>
          <a:bodyPr/>
          <a:lstStyle/>
          <a:p>
            <a:pPr marL="457200" indent="-457200"/>
            <a:r>
              <a:rPr lang="en-US" dirty="0"/>
              <a:t>Officer/Enlisted Oaths</a:t>
            </a:r>
          </a:p>
          <a:p>
            <a:pPr marL="457200" indent="-457200"/>
            <a:r>
              <a:rPr lang="en-US" dirty="0"/>
              <a:t>NCO/SNCO Creeds</a:t>
            </a:r>
          </a:p>
          <a:p>
            <a:pPr marL="457200" indent="-457200"/>
            <a:r>
              <a:rPr lang="en-US" dirty="0"/>
              <a:t>PME and Reading Lists</a:t>
            </a:r>
          </a:p>
          <a:p>
            <a:endParaRPr lang="en-US" dirty="0"/>
          </a:p>
        </p:txBody>
      </p:sp>
      <p:pic>
        <p:nvPicPr>
          <p:cNvPr id="7172" name="Picture 4" descr="http://www.defenceweb.co.za/images/stories/BOOKS/mcdp-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8166" y="3112784"/>
            <a:ext cx="2357755" cy="3211816"/>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8166" y="5714653"/>
            <a:ext cx="1295400" cy="646331"/>
          </a:xfrm>
          <a:prstGeom prst="rect">
            <a:avLst/>
          </a:prstGeom>
          <a:noFill/>
        </p:spPr>
        <p:txBody>
          <a:bodyPr wrap="square" rtlCol="0">
            <a:spAutoFit/>
          </a:bodyPr>
          <a:lstStyle/>
          <a:p>
            <a:pPr algn="ctr"/>
            <a:r>
              <a:rPr lang="en-US" sz="3600" b="1" dirty="0" smtClean="0">
                <a:solidFill>
                  <a:srgbClr val="FF0000"/>
                </a:solidFill>
              </a:rPr>
              <a:t>1997</a:t>
            </a:r>
            <a:endParaRPr lang="en-US" sz="3600" b="1" dirty="0">
              <a:solidFill>
                <a:srgbClr val="FF0000"/>
              </a:solidFill>
            </a:endParaRPr>
          </a:p>
        </p:txBody>
      </p:sp>
      <p:pic>
        <p:nvPicPr>
          <p:cNvPr id="7170" name="Picture 2" descr="http://cdn.slidesharecdn.com/ss_thumbnails/marine-corps-mcwp-6-11-leading-marines-090716184523-phpapp02-thumbnail-4.jpg?124778792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52834" y="3112784"/>
            <a:ext cx="2390731" cy="321181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52834" y="5678269"/>
            <a:ext cx="1323933" cy="646330"/>
          </a:xfrm>
          <a:prstGeom prst="rect">
            <a:avLst/>
          </a:prstGeom>
          <a:noFill/>
        </p:spPr>
        <p:txBody>
          <a:bodyPr wrap="square" rtlCol="0">
            <a:spAutoFit/>
          </a:bodyPr>
          <a:lstStyle/>
          <a:p>
            <a:pPr algn="ctr"/>
            <a:r>
              <a:rPr lang="en-US" sz="3600" b="1" dirty="0" smtClean="0">
                <a:solidFill>
                  <a:srgbClr val="FF0000"/>
                </a:solidFill>
              </a:rPr>
              <a:t>1995</a:t>
            </a:r>
            <a:endParaRPr lang="en-US" sz="3600" b="1" dirty="0">
              <a:solidFill>
                <a:srgbClr val="FF0000"/>
              </a:solidFill>
            </a:endParaRPr>
          </a:p>
        </p:txBody>
      </p:sp>
      <p:pic>
        <p:nvPicPr>
          <p:cNvPr id="10"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6072166" y="3112783"/>
            <a:ext cx="2209800" cy="3211817"/>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072166" y="5678268"/>
            <a:ext cx="1390148" cy="646331"/>
          </a:xfrm>
          <a:prstGeom prst="rect">
            <a:avLst/>
          </a:prstGeom>
          <a:noFill/>
        </p:spPr>
        <p:txBody>
          <a:bodyPr wrap="square" rtlCol="0">
            <a:spAutoFit/>
          </a:bodyPr>
          <a:lstStyle/>
          <a:p>
            <a:pPr algn="ctr"/>
            <a:r>
              <a:rPr lang="en-US" sz="3600" b="1" dirty="0" smtClean="0">
                <a:solidFill>
                  <a:srgbClr val="FF0000"/>
                </a:solidFill>
              </a:rPr>
              <a:t>1999</a:t>
            </a:r>
            <a:endParaRPr lang="en-US" sz="3600" b="1" dirty="0">
              <a:solidFill>
                <a:srgbClr val="FF0000"/>
              </a:solidFill>
            </a:endParaRPr>
          </a:p>
        </p:txBody>
      </p:sp>
    </p:spTree>
    <p:extLst>
      <p:ext uri="{BB962C8B-B14F-4D97-AF65-F5344CB8AC3E}">
        <p14:creationId xmlns:p14="http://schemas.microsoft.com/office/powerpoint/2010/main" val="3250565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COACHING</a:t>
            </a:r>
            <a:endParaRPr lang="en-US" dirty="0"/>
          </a:p>
        </p:txBody>
      </p:sp>
      <p:sp>
        <p:nvSpPr>
          <p:cNvPr id="6" name="Content Placeholder 2"/>
          <p:cNvSpPr>
            <a:spLocks noGrp="1"/>
          </p:cNvSpPr>
          <p:nvPr>
            <p:ph idx="1"/>
          </p:nvPr>
        </p:nvSpPr>
        <p:spPr>
          <a:xfrm>
            <a:off x="457200" y="1219200"/>
            <a:ext cx="8229600" cy="5105400"/>
          </a:xfrm>
        </p:spPr>
        <p:txBody>
          <a:bodyPr>
            <a:normAutofit lnSpcReduction="10000"/>
          </a:bodyPr>
          <a:lstStyle/>
          <a:p>
            <a:pPr marL="0" indent="0">
              <a:buNone/>
            </a:pPr>
            <a:r>
              <a:rPr lang="en-US" sz="2400" dirty="0" smtClean="0"/>
              <a:t>“Under the attribute of coaching and mentoring skills, you will find judgment, justice, tact, and unselfishness as well as the leadership principle of knowing your people and looking out for their welfare. </a:t>
            </a:r>
            <a:r>
              <a:rPr lang="en-US" sz="2400" i="1" dirty="0" smtClean="0"/>
              <a:t> </a:t>
            </a:r>
            <a:r>
              <a:rPr lang="en-US" sz="2400" dirty="0" smtClean="0"/>
              <a:t>It is no more complicated than this. </a:t>
            </a:r>
            <a:r>
              <a:rPr lang="en-US" sz="2400" i="1" dirty="0" smtClean="0"/>
              <a:t> </a:t>
            </a:r>
            <a:r>
              <a:rPr lang="en-US" sz="2400" dirty="0" smtClean="0"/>
              <a:t>But, it is indispensable to breaking down barriers and making common cause with your people – and winning their hearts and minds.”</a:t>
            </a:r>
          </a:p>
          <a:p>
            <a:pPr marL="0" indent="0" algn="r">
              <a:buNone/>
            </a:pPr>
            <a:endParaRPr lang="en-US" sz="2400" dirty="0" smtClean="0"/>
          </a:p>
          <a:p>
            <a:pPr marL="0" indent="0" algn="r">
              <a:buNone/>
            </a:pPr>
            <a:endParaRPr lang="en-US" sz="2000" dirty="0" smtClean="0"/>
          </a:p>
          <a:p>
            <a:pPr marL="0" indent="0" algn="r">
              <a:buNone/>
            </a:pPr>
            <a:endParaRPr lang="en-US" sz="2000" dirty="0"/>
          </a:p>
          <a:p>
            <a:pPr marL="0" indent="0" algn="r">
              <a:buNone/>
            </a:pPr>
            <a:endParaRPr lang="en-US" sz="2000" dirty="0" smtClean="0"/>
          </a:p>
          <a:p>
            <a:pPr marL="0" indent="0" algn="r">
              <a:buNone/>
            </a:pPr>
            <a:endParaRPr lang="en-US" sz="2000" dirty="0"/>
          </a:p>
          <a:p>
            <a:pPr marL="0" indent="0" algn="r">
              <a:buNone/>
            </a:pPr>
            <a:r>
              <a:rPr lang="en-US" sz="2000" dirty="0" smtClean="0"/>
              <a:t>- Col B.P. McCoy</a:t>
            </a:r>
          </a:p>
          <a:p>
            <a:pPr marL="0" indent="0" algn="r">
              <a:buNone/>
            </a:pPr>
            <a:r>
              <a:rPr lang="en-US" sz="2000" dirty="0" smtClean="0"/>
              <a:t>CO 3/4, 2002-2004</a:t>
            </a:r>
          </a:p>
        </p:txBody>
      </p:sp>
      <p:pic>
        <p:nvPicPr>
          <p:cNvPr id="2052" name="Picture 4" descr="http://d202m5krfqbpi5.cloudfront.net/books/1333839907l/288133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343400" y="3481170"/>
            <a:ext cx="1963468" cy="276723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882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DOWN BARRIERS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“Relations among all leaders should be based on honesty and frankness regardless of disparity between grades… Seniors must encourage candor among subordinates and must not hide behind their grade insignia.”</a:t>
            </a:r>
          </a:p>
          <a:p>
            <a:pPr marL="0" indent="0" algn="r">
              <a:buNone/>
            </a:pPr>
            <a:r>
              <a:rPr lang="en-US" sz="2400" dirty="0" smtClean="0"/>
              <a:t>                - MCDP 1		         </a:t>
            </a:r>
            <a:endParaRPr lang="en-US" sz="2800" dirty="0" smtClean="0"/>
          </a:p>
          <a:p>
            <a:pPr marL="0" indent="0">
              <a:buNone/>
            </a:pPr>
            <a:r>
              <a:rPr lang="en-US" b="1" dirty="0" smtClean="0"/>
              <a:t>Possible Existing Barriers:  </a:t>
            </a:r>
          </a:p>
          <a:p>
            <a:pPr marL="0" indent="0">
              <a:buNone/>
            </a:pPr>
            <a:r>
              <a:rPr lang="en-US" sz="2400" dirty="0" smtClean="0"/>
              <a:t>Rank							Billet</a:t>
            </a:r>
          </a:p>
          <a:p>
            <a:pPr marL="0" indent="0">
              <a:buNone/>
            </a:pPr>
            <a:r>
              <a:rPr lang="en-US" sz="2400" dirty="0" smtClean="0"/>
              <a:t>Age							Personality</a:t>
            </a:r>
          </a:p>
          <a:p>
            <a:pPr marL="0" indent="0">
              <a:buNone/>
            </a:pPr>
            <a:r>
              <a:rPr lang="en-US" sz="2400" dirty="0" smtClean="0"/>
              <a:t>Interests						Gender</a:t>
            </a:r>
          </a:p>
          <a:p>
            <a:pPr marL="0" indent="0">
              <a:buNone/>
            </a:pPr>
            <a:r>
              <a:rPr lang="en-US" sz="2400" dirty="0" smtClean="0"/>
              <a:t>Marital Status				           Children</a:t>
            </a:r>
          </a:p>
          <a:p>
            <a:pPr marL="0" indent="0">
              <a:buNone/>
            </a:pPr>
            <a:r>
              <a:rPr lang="en-US" sz="2400" dirty="0" smtClean="0"/>
              <a:t>Race							Family Dynamics		</a:t>
            </a:r>
          </a:p>
          <a:p>
            <a:pPr lvl="1"/>
            <a:endParaRPr lang="en-US" b="1" dirty="0"/>
          </a:p>
          <a:p>
            <a:endParaRPr lang="en-US" sz="1600" b="1" dirty="0"/>
          </a:p>
        </p:txBody>
      </p:sp>
    </p:spTree>
    <p:extLst>
      <p:ext uri="{BB962C8B-B14F-4D97-AF65-F5344CB8AC3E}">
        <p14:creationId xmlns:p14="http://schemas.microsoft.com/office/powerpoint/2010/main" val="3742489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TRUST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smtClean="0"/>
              <a:t>	“Trust is a product of confidence and familiarity.”</a:t>
            </a:r>
          </a:p>
          <a:p>
            <a:pPr marL="0" indent="0" algn="r">
              <a:buNone/>
            </a:pPr>
            <a:r>
              <a:rPr lang="en-US" sz="2400" dirty="0" smtClean="0"/>
              <a:t>    - MCDP 1		</a:t>
            </a:r>
            <a:r>
              <a:rPr lang="en-US" sz="2800" dirty="0" smtClean="0"/>
              <a:t>	</a:t>
            </a:r>
          </a:p>
          <a:p>
            <a:pPr marL="0" indent="0">
              <a:buNone/>
            </a:pPr>
            <a:r>
              <a:rPr lang="en-US" sz="2800" dirty="0" smtClean="0"/>
              <a:t>How do we establish and build trust?</a:t>
            </a:r>
          </a:p>
          <a:p>
            <a:pPr marL="514350" indent="-457200"/>
            <a:r>
              <a:rPr lang="en-US" sz="2800" b="1" i="1" dirty="0" smtClean="0"/>
              <a:t>Confidence</a:t>
            </a:r>
            <a:r>
              <a:rPr lang="en-US" sz="2800" b="1" dirty="0" smtClean="0"/>
              <a:t>: Demonstrated professional skill</a:t>
            </a:r>
          </a:p>
          <a:p>
            <a:pPr marL="914400" lvl="1" indent="-457200"/>
            <a:r>
              <a:rPr lang="en-US" sz="2400" dirty="0" smtClean="0"/>
              <a:t>Reliable/Dependable</a:t>
            </a:r>
          </a:p>
          <a:p>
            <a:pPr marL="914400" lvl="1" indent="-457200"/>
            <a:r>
              <a:rPr lang="en-US" sz="2400" dirty="0" smtClean="0"/>
              <a:t>Knowledgeable </a:t>
            </a:r>
          </a:p>
          <a:p>
            <a:pPr marL="914400" lvl="1" indent="-457200"/>
            <a:r>
              <a:rPr lang="en-US" sz="2400" dirty="0" smtClean="0"/>
              <a:t>Judgment</a:t>
            </a:r>
          </a:p>
          <a:p>
            <a:pPr marL="514350" indent="-457200"/>
            <a:r>
              <a:rPr lang="en-US" sz="2800" b="1" i="1" dirty="0" smtClean="0"/>
              <a:t>Familiarity</a:t>
            </a:r>
            <a:r>
              <a:rPr lang="en-US" sz="2800" b="1" dirty="0" smtClean="0"/>
              <a:t>: Shared experience and a common professional philosophy</a:t>
            </a:r>
          </a:p>
          <a:p>
            <a:pPr marL="914400" lvl="1" indent="-457200"/>
            <a:r>
              <a:rPr lang="en-US" sz="2400" dirty="0" smtClean="0"/>
              <a:t>Train as a Team</a:t>
            </a:r>
          </a:p>
          <a:p>
            <a:pPr marL="914400" lvl="1" indent="-457200"/>
            <a:r>
              <a:rPr lang="en-US" sz="2400" dirty="0" smtClean="0"/>
              <a:t>Keep Your Marines Informed</a:t>
            </a:r>
          </a:p>
          <a:p>
            <a:pPr marL="914400" lvl="1" indent="-457200"/>
            <a:r>
              <a:rPr lang="en-US" sz="2400" dirty="0"/>
              <a:t>Develop a sense of responsibility</a:t>
            </a:r>
          </a:p>
          <a:p>
            <a:pPr marL="914400" lvl="1" indent="-457200"/>
            <a:endParaRPr lang="en-US" sz="2400" dirty="0" smtClean="0"/>
          </a:p>
          <a:p>
            <a:pPr lvl="1"/>
            <a:endParaRPr lang="en-US" b="1" dirty="0"/>
          </a:p>
          <a:p>
            <a:endParaRPr lang="en-US" sz="1600" b="1" dirty="0"/>
          </a:p>
        </p:txBody>
      </p:sp>
    </p:spTree>
    <p:extLst>
      <p:ext uri="{BB962C8B-B14F-4D97-AF65-F5344CB8AC3E}">
        <p14:creationId xmlns:p14="http://schemas.microsoft.com/office/powerpoint/2010/main" val="2377375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GOALS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400" dirty="0" smtClean="0"/>
              <a:t>“Regardless of the sphere in which we operate, it is essential to have some vision of the result we want and how we intend to shape the action in time and space to achieve it.”</a:t>
            </a:r>
          </a:p>
          <a:p>
            <a:pPr marL="0" indent="0" algn="r">
              <a:buNone/>
            </a:pPr>
            <a:r>
              <a:rPr lang="en-US" sz="2400" dirty="0" smtClean="0"/>
              <a:t>- MCDP 1</a:t>
            </a:r>
            <a:endParaRPr lang="en-US" sz="2400" dirty="0"/>
          </a:p>
          <a:p>
            <a:pPr marL="0" indent="0">
              <a:buNone/>
            </a:pPr>
            <a:r>
              <a:rPr lang="en-US" b="1" dirty="0" smtClean="0"/>
              <a:t>Characteristics of Goals:</a:t>
            </a:r>
          </a:p>
          <a:p>
            <a:r>
              <a:rPr lang="en-US" sz="2600" dirty="0" smtClean="0"/>
              <a:t>Specific:		The goals must be clear</a:t>
            </a:r>
          </a:p>
          <a:p>
            <a:r>
              <a:rPr lang="en-US" sz="2600" dirty="0" smtClean="0"/>
              <a:t>Measurable:        Check progress and hold accountable</a:t>
            </a:r>
          </a:p>
          <a:p>
            <a:r>
              <a:rPr lang="en-US" sz="2600" dirty="0" smtClean="0"/>
              <a:t>Attainable:	          Relevant, manageable, and challenging</a:t>
            </a:r>
          </a:p>
          <a:p>
            <a:r>
              <a:rPr lang="en-US" sz="2600" dirty="0" smtClean="0"/>
              <a:t>Realistic:	          Tools and abilities to accomplish</a:t>
            </a:r>
          </a:p>
          <a:p>
            <a:r>
              <a:rPr lang="en-US" sz="2600" dirty="0" smtClean="0"/>
              <a:t>Timely:		Provides focus and accountability</a:t>
            </a:r>
            <a:endParaRPr lang="en-US" b="1" dirty="0" smtClean="0"/>
          </a:p>
          <a:p>
            <a:pPr lvl="1"/>
            <a:endParaRPr lang="en-US" b="1" dirty="0" smtClean="0"/>
          </a:p>
          <a:p>
            <a:pPr lvl="1"/>
            <a:endParaRPr lang="en-US" b="1" dirty="0"/>
          </a:p>
          <a:p>
            <a:endParaRPr lang="en-US" sz="1600" b="1" dirty="0"/>
          </a:p>
        </p:txBody>
      </p:sp>
    </p:spTree>
    <p:extLst>
      <p:ext uri="{BB962C8B-B14F-4D97-AF65-F5344CB8AC3E}">
        <p14:creationId xmlns:p14="http://schemas.microsoft.com/office/powerpoint/2010/main" val="4160179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COACHING</a:t>
            </a:r>
            <a:endParaRPr lang="en-US" dirty="0"/>
          </a:p>
        </p:txBody>
      </p:sp>
      <p:sp>
        <p:nvSpPr>
          <p:cNvPr id="3" name="Content Placeholder 2"/>
          <p:cNvSpPr>
            <a:spLocks noGrp="1"/>
          </p:cNvSpPr>
          <p:nvPr>
            <p:ph idx="1"/>
          </p:nvPr>
        </p:nvSpPr>
        <p:spPr>
          <a:ln>
            <a:noFill/>
          </a:ln>
        </p:spPr>
        <p:txBody>
          <a:bodyPr>
            <a:normAutofit fontScale="92500" lnSpcReduction="10000"/>
          </a:bodyPr>
          <a:lstStyle/>
          <a:p>
            <a:pPr marL="0" indent="0">
              <a:buNone/>
            </a:pPr>
            <a:r>
              <a:rPr lang="en-US" sz="2300" dirty="0" smtClean="0"/>
              <a:t>“When </a:t>
            </a:r>
            <a:r>
              <a:rPr lang="en-US" sz="2300" dirty="0"/>
              <a:t>we </a:t>
            </a:r>
            <a:r>
              <a:rPr lang="en-US" sz="2300" dirty="0" smtClean="0"/>
              <a:t>‘make Marines,’ </a:t>
            </a:r>
            <a:r>
              <a:rPr lang="en-US" sz="2300" dirty="0"/>
              <a:t>we make Marines for life, we provide our </a:t>
            </a:r>
            <a:r>
              <a:rPr lang="en-US" sz="2300" dirty="0" smtClean="0"/>
              <a:t>nation with </a:t>
            </a:r>
            <a:r>
              <a:rPr lang="en-US" sz="2300" dirty="0"/>
              <a:t>a legacy of productive citizens, transformed by </a:t>
            </a:r>
            <a:r>
              <a:rPr lang="en-US" sz="2300" dirty="0" smtClean="0"/>
              <a:t>their experiences </a:t>
            </a:r>
            <a:r>
              <a:rPr lang="en-US" sz="2300" dirty="0"/>
              <a:t>while on active duty and enriched by </a:t>
            </a:r>
            <a:r>
              <a:rPr lang="en-US" sz="2300" dirty="0" smtClean="0"/>
              <a:t>their internalization </a:t>
            </a:r>
            <a:r>
              <a:rPr lang="en-US" sz="2300" dirty="0"/>
              <a:t>of our ethos, ideals, </a:t>
            </a:r>
            <a:r>
              <a:rPr lang="en-US" sz="2300" dirty="0" smtClean="0"/>
              <a:t>and values.”</a:t>
            </a:r>
          </a:p>
          <a:p>
            <a:pPr algn="r">
              <a:buFontTx/>
              <a:buChar char="-"/>
            </a:pPr>
            <a:r>
              <a:rPr lang="en-US" sz="2300" dirty="0" smtClean="0"/>
              <a:t>MCRP 6-11D</a:t>
            </a:r>
          </a:p>
          <a:p>
            <a:pPr marL="0" indent="0" algn="r">
              <a:buNone/>
            </a:pPr>
            <a:endParaRPr lang="en-US" sz="2800" dirty="0"/>
          </a:p>
          <a:p>
            <a:pPr marL="0" indent="0" algn="ctr">
              <a:buNone/>
            </a:pPr>
            <a:r>
              <a:rPr lang="en-US" sz="2800" dirty="0" smtClean="0"/>
              <a:t>Transformed Marine</a:t>
            </a:r>
          </a:p>
          <a:p>
            <a:pPr marL="0" indent="0" algn="ctr">
              <a:buNone/>
            </a:pPr>
            <a:r>
              <a:rPr lang="en-US" sz="2800" b="1" dirty="0" smtClean="0"/>
              <a:t>+</a:t>
            </a:r>
            <a:endParaRPr lang="en-US" sz="2800" dirty="0" smtClean="0"/>
          </a:p>
          <a:p>
            <a:pPr marL="0" indent="0" algn="ctr">
              <a:buNone/>
            </a:pPr>
            <a:r>
              <a:rPr lang="en-US" sz="2800" dirty="0" smtClean="0"/>
              <a:t>__________________________________</a:t>
            </a:r>
            <a:endParaRPr lang="en-US" sz="2800" b="1" dirty="0" smtClean="0"/>
          </a:p>
          <a:p>
            <a:pPr marL="0" indent="0" algn="ctr">
              <a:buNone/>
            </a:pPr>
            <a:endParaRPr lang="en-US" sz="2800" b="1" dirty="0" smtClean="0"/>
          </a:p>
          <a:p>
            <a:pPr marL="0" indent="0" algn="ctr">
              <a:buNone/>
            </a:pPr>
            <a:r>
              <a:rPr lang="en-US" sz="2800" b="1" dirty="0" smtClean="0"/>
              <a:t>=</a:t>
            </a:r>
            <a:endParaRPr lang="en-US" sz="2800" dirty="0" smtClean="0"/>
          </a:p>
          <a:p>
            <a:pPr marL="0" indent="0" algn="ctr">
              <a:buNone/>
            </a:pPr>
            <a:r>
              <a:rPr lang="en-US" sz="2800" dirty="0" smtClean="0"/>
              <a:t>Returning (Quality) Citizen</a:t>
            </a:r>
            <a:endParaRPr lang="en-US" sz="2800" dirty="0"/>
          </a:p>
          <a:p>
            <a:endParaRPr lang="en-US" sz="1600" b="1" dirty="0"/>
          </a:p>
        </p:txBody>
      </p:sp>
    </p:spTree>
    <p:extLst>
      <p:ext uri="{BB962C8B-B14F-4D97-AF65-F5344CB8AC3E}">
        <p14:creationId xmlns:p14="http://schemas.microsoft.com/office/powerpoint/2010/main" val="3345038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GROUPS</a:t>
            </a:r>
            <a:endParaRPr lang="en-US" dirty="0"/>
          </a:p>
        </p:txBody>
      </p:sp>
      <p:sp>
        <p:nvSpPr>
          <p:cNvPr id="3" name="Content Placeholder 2"/>
          <p:cNvSpPr>
            <a:spLocks noGrp="1"/>
          </p:cNvSpPr>
          <p:nvPr>
            <p:ph idx="1"/>
          </p:nvPr>
        </p:nvSpPr>
        <p:spPr/>
        <p:txBody>
          <a:bodyPr/>
          <a:lstStyle/>
          <a:p>
            <a:pPr marL="0" indent="0" algn="ctr">
              <a:buNone/>
            </a:pPr>
            <a:endParaRPr lang="en-US" sz="4500" b="1" dirty="0" smtClean="0"/>
          </a:p>
          <a:p>
            <a:pPr marL="0" indent="0" algn="ctr">
              <a:buNone/>
            </a:pPr>
            <a:endParaRPr lang="en-US" sz="4500" b="1" dirty="0" smtClean="0"/>
          </a:p>
          <a:p>
            <a:pPr marL="0" indent="0" algn="ctr">
              <a:buNone/>
            </a:pPr>
            <a:r>
              <a:rPr lang="en-US" sz="4500" dirty="0" smtClean="0"/>
              <a:t>Jordan </a:t>
            </a:r>
            <a:r>
              <a:rPr lang="en-US" sz="4500" dirty="0" err="1" smtClean="0"/>
              <a:t>vs</a:t>
            </a:r>
            <a:r>
              <a:rPr lang="en-US" sz="4500" dirty="0" smtClean="0"/>
              <a:t> Rodman</a:t>
            </a:r>
          </a:p>
        </p:txBody>
      </p:sp>
    </p:spTree>
    <p:extLst>
      <p:ext uri="{BB962C8B-B14F-4D97-AF65-F5344CB8AC3E}">
        <p14:creationId xmlns:p14="http://schemas.microsoft.com/office/powerpoint/2010/main" val="1284263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4500" b="1" dirty="0" smtClean="0"/>
          </a:p>
          <a:p>
            <a:pPr marL="0" indent="0" algn="ctr">
              <a:buNone/>
            </a:pPr>
            <a:endParaRPr lang="en-US" sz="4500" b="1" dirty="0"/>
          </a:p>
          <a:p>
            <a:pPr marL="0" indent="0" algn="ctr">
              <a:buNone/>
            </a:pPr>
            <a:r>
              <a:rPr lang="en-US" sz="4500" b="1" dirty="0" smtClean="0"/>
              <a:t>Tools</a:t>
            </a:r>
            <a:endParaRPr lang="en-US" sz="4500" b="1" dirty="0"/>
          </a:p>
        </p:txBody>
      </p:sp>
    </p:spTree>
    <p:extLst>
      <p:ext uri="{BB962C8B-B14F-4D97-AF65-F5344CB8AC3E}">
        <p14:creationId xmlns:p14="http://schemas.microsoft.com/office/powerpoint/2010/main" val="3523939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Content Placeholder 2"/>
          <p:cNvSpPr>
            <a:spLocks noGrp="1"/>
          </p:cNvSpPr>
          <p:nvPr>
            <p:ph idx="1"/>
          </p:nvPr>
        </p:nvSpPr>
        <p:spPr/>
        <p:txBody>
          <a:bodyPr/>
          <a:lstStyle/>
          <a:p>
            <a:pPr marL="0" indent="0">
              <a:buNone/>
            </a:pPr>
            <a:r>
              <a:rPr lang="en-US" sz="2800" dirty="0"/>
              <a:t>“Equipment is useful only if it increases combat effectiveness</a:t>
            </a:r>
            <a:r>
              <a:rPr lang="en-US" sz="2800" dirty="0" smtClean="0"/>
              <a:t>.”</a:t>
            </a:r>
            <a:r>
              <a:rPr lang="en-US" sz="2600" dirty="0" smtClean="0"/>
              <a:t>	</a:t>
            </a:r>
          </a:p>
          <a:p>
            <a:pPr algn="r">
              <a:buFontTx/>
              <a:buChar char="-"/>
            </a:pPr>
            <a:r>
              <a:rPr lang="en-US" sz="2800" dirty="0" smtClean="0"/>
              <a:t>MCDP 1	</a:t>
            </a:r>
          </a:p>
          <a:p>
            <a:pPr marL="0" indent="0" algn="r">
              <a:buNone/>
            </a:pPr>
            <a:endParaRPr lang="en-US" dirty="0" smtClean="0"/>
          </a:p>
          <a:p>
            <a:r>
              <a:rPr lang="en-US" dirty="0" smtClean="0"/>
              <a:t>First Counseling/Coaching Form</a:t>
            </a:r>
          </a:p>
          <a:p>
            <a:r>
              <a:rPr lang="en-US" dirty="0" smtClean="0"/>
              <a:t>Second/Subsequent Coaching Form</a:t>
            </a:r>
          </a:p>
          <a:p>
            <a:r>
              <a:rPr lang="en-US" dirty="0" smtClean="0"/>
              <a:t>Second/Subsequent Counseling Form</a:t>
            </a:r>
          </a:p>
          <a:p>
            <a:endParaRPr lang="en-US" dirty="0"/>
          </a:p>
        </p:txBody>
      </p:sp>
    </p:spTree>
    <p:extLst>
      <p:ext uri="{BB962C8B-B14F-4D97-AF65-F5344CB8AC3E}">
        <p14:creationId xmlns:p14="http://schemas.microsoft.com/office/powerpoint/2010/main" val="2640115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FORM</a:t>
            </a:r>
            <a:endParaRPr lang="en-US" dirty="0"/>
          </a:p>
        </p:txBody>
      </p:sp>
      <p:sp>
        <p:nvSpPr>
          <p:cNvPr id="3" name="Content Placeholder 2"/>
          <p:cNvSpPr>
            <a:spLocks noGrp="1"/>
          </p:cNvSpPr>
          <p:nvPr>
            <p:ph sz="half" idx="2"/>
          </p:nvPr>
        </p:nvSpPr>
        <p:spPr>
          <a:xfrm>
            <a:off x="4648200" y="1951037"/>
            <a:ext cx="4038600" cy="4525963"/>
          </a:xfrm>
        </p:spPr>
        <p:txBody>
          <a:bodyPr/>
          <a:lstStyle/>
          <a:p>
            <a:r>
              <a:rPr lang="en-US" sz="2000" dirty="0"/>
              <a:t>Completed by Leader prior to meeting</a:t>
            </a:r>
          </a:p>
          <a:p>
            <a:r>
              <a:rPr lang="en-US" sz="2000" dirty="0"/>
              <a:t>Conducted within 15 days of established relationship – ALL RANKS</a:t>
            </a:r>
          </a:p>
          <a:p>
            <a:r>
              <a:rPr lang="en-US" sz="2000" dirty="0"/>
              <a:t>Establish Formal Billet Description</a:t>
            </a:r>
          </a:p>
          <a:p>
            <a:r>
              <a:rPr lang="en-US" sz="2000" i="1" dirty="0"/>
              <a:t>Next Step: </a:t>
            </a:r>
            <a:r>
              <a:rPr lang="en-US" sz="2000" dirty="0"/>
              <a:t>Second / Subsequent meetings</a:t>
            </a:r>
          </a:p>
          <a:p>
            <a:pPr marL="0" indent="0">
              <a:buNone/>
            </a:pPr>
            <a:endParaRPr lang="en-US" dirty="0"/>
          </a:p>
        </p:txBody>
      </p:sp>
      <p:sp>
        <p:nvSpPr>
          <p:cNvPr id="9" name="Content Placeholder 2"/>
          <p:cNvSpPr txBox="1">
            <a:spLocks/>
          </p:cNvSpPr>
          <p:nvPr/>
        </p:nvSpPr>
        <p:spPr bwMode="auto">
          <a:xfrm>
            <a:off x="678180" y="1066800"/>
            <a:ext cx="8161020" cy="8382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marL="341313" indent="-341313" algn="l" defTabSz="457200" rtl="0" fontAlgn="base">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57200" rtl="0" fontAlgn="base">
              <a:spcBef>
                <a:spcPts val="700"/>
              </a:spcBef>
              <a:spcAft>
                <a:spcPct val="0"/>
              </a:spcAft>
              <a:buClr>
                <a:srgbClr val="000000"/>
              </a:buClr>
              <a:buSzPct val="100000"/>
              <a:buFont typeface="Arial" charset="0"/>
              <a:buChar char="–"/>
              <a:defRPr sz="2800">
                <a:solidFill>
                  <a:srgbClr val="000000"/>
                </a:solidFill>
                <a:latin typeface="+mn-lt"/>
                <a:cs typeface="+mn-cs"/>
              </a:defRPr>
            </a:lvl2pPr>
            <a:lvl3pPr marL="1143000" indent="-228600" algn="l" defTabSz="457200" rtl="0" fontAlgn="base">
              <a:spcBef>
                <a:spcPts val="600"/>
              </a:spcBef>
              <a:spcAft>
                <a:spcPct val="0"/>
              </a:spcAft>
              <a:buClr>
                <a:srgbClr val="000000"/>
              </a:buClr>
              <a:buSzPct val="100000"/>
              <a:buFont typeface="Arial" charset="0"/>
              <a:buChar char="•"/>
              <a:defRPr sz="2400">
                <a:solidFill>
                  <a:srgbClr val="000000"/>
                </a:solidFill>
                <a:latin typeface="+mn-lt"/>
                <a:cs typeface="+mn-cs"/>
              </a:defRPr>
            </a:lvl3pPr>
            <a:lvl4pPr marL="16002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4pPr>
            <a:lvl5pPr marL="20574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9pPr>
          </a:lstStyle>
          <a:p>
            <a:pPr marL="1485900" indent="-1485900">
              <a:buFont typeface="Arial" charset="0"/>
              <a:buNone/>
            </a:pPr>
            <a:r>
              <a:rPr lang="en-US" sz="2400" b="1" dirty="0" smtClean="0"/>
              <a:t>Purpose</a:t>
            </a:r>
            <a:r>
              <a:rPr lang="en-US" sz="2400" dirty="0" smtClean="0"/>
              <a:t>:  Establish rapport between leader and coached/ counseled setting conditions for success</a:t>
            </a:r>
            <a:endParaRPr lang="en-US" sz="24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33400" y="1900648"/>
            <a:ext cx="3512821" cy="4566667"/>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378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p:txBody>
          <a:bodyPr/>
          <a:lstStyle/>
          <a:p>
            <a:r>
              <a:rPr lang="en-US" dirty="0" smtClean="0"/>
              <a:t>Brief</a:t>
            </a:r>
          </a:p>
          <a:p>
            <a:pPr lvl="1"/>
            <a:r>
              <a:rPr lang="en-US" dirty="0" smtClean="0"/>
              <a:t>A </a:t>
            </a:r>
            <a:r>
              <a:rPr lang="en-US" dirty="0"/>
              <a:t>Brief History</a:t>
            </a:r>
          </a:p>
          <a:p>
            <a:pPr lvl="1"/>
            <a:r>
              <a:rPr lang="en-US" dirty="0" smtClean="0"/>
              <a:t>Effective </a:t>
            </a:r>
            <a:r>
              <a:rPr lang="en-US" dirty="0"/>
              <a:t>Coaching</a:t>
            </a:r>
          </a:p>
          <a:p>
            <a:pPr lvl="1"/>
            <a:r>
              <a:rPr lang="en-US" dirty="0" smtClean="0"/>
              <a:t>Tools</a:t>
            </a:r>
            <a:endParaRPr lang="en-US" dirty="0"/>
          </a:p>
          <a:p>
            <a:r>
              <a:rPr lang="en-US" dirty="0"/>
              <a:t>Group Discussions</a:t>
            </a:r>
          </a:p>
          <a:p>
            <a:r>
              <a:rPr lang="en-US" dirty="0"/>
              <a:t>AAR</a:t>
            </a:r>
          </a:p>
          <a:p>
            <a:endParaRPr lang="en-US" dirty="0"/>
          </a:p>
        </p:txBody>
      </p:sp>
    </p:spTree>
    <p:extLst>
      <p:ext uri="{BB962C8B-B14F-4D97-AF65-F5344CB8AC3E}">
        <p14:creationId xmlns:p14="http://schemas.microsoft.com/office/powerpoint/2010/main" val="813917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FORM</a:t>
            </a:r>
            <a:endParaRPr lang="en-US" dirty="0"/>
          </a:p>
        </p:txBody>
      </p:sp>
      <p:sp>
        <p:nvSpPr>
          <p:cNvPr id="6" name="Content Placeholder 2"/>
          <p:cNvSpPr>
            <a:spLocks noGrp="1"/>
          </p:cNvSpPr>
          <p:nvPr>
            <p:ph sz="half" idx="1"/>
          </p:nvPr>
        </p:nvSpPr>
        <p:spPr>
          <a:xfrm>
            <a:off x="457200" y="1828800"/>
            <a:ext cx="4038600" cy="4525963"/>
          </a:xfrm>
        </p:spPr>
        <p:txBody>
          <a:bodyPr>
            <a:normAutofit/>
          </a:bodyPr>
          <a:lstStyle/>
          <a:p>
            <a:r>
              <a:rPr lang="en-US" sz="2000" dirty="0" smtClean="0"/>
              <a:t>Completed by Marine/ Sailor prior to meeting</a:t>
            </a:r>
          </a:p>
          <a:p>
            <a:r>
              <a:rPr lang="en-US" sz="2000" i="1" dirty="0" smtClean="0"/>
              <a:t>Second</a:t>
            </a:r>
          </a:p>
          <a:p>
            <a:pPr lvl="1"/>
            <a:r>
              <a:rPr lang="en-US" dirty="0" err="1" smtClean="0"/>
              <a:t>Pvt-LCpl</a:t>
            </a:r>
            <a:r>
              <a:rPr lang="en-US" dirty="0" smtClean="0"/>
              <a:t>	   Within 30 days</a:t>
            </a:r>
          </a:p>
          <a:p>
            <a:pPr lvl="1"/>
            <a:r>
              <a:rPr lang="en-US" dirty="0" err="1" smtClean="0"/>
              <a:t>Cpl</a:t>
            </a:r>
            <a:r>
              <a:rPr lang="en-US" dirty="0" smtClean="0"/>
              <a:t>-Gen	   Within 90 days</a:t>
            </a:r>
          </a:p>
          <a:p>
            <a:pPr marL="0" indent="0" defTabSz="342900">
              <a:buNone/>
            </a:pPr>
            <a:r>
              <a:rPr lang="en-US" sz="2000" dirty="0"/>
              <a:t>	</a:t>
            </a:r>
            <a:r>
              <a:rPr lang="en-US" sz="2000" i="1" dirty="0" smtClean="0"/>
              <a:t>Subsequent</a:t>
            </a:r>
          </a:p>
          <a:p>
            <a:pPr lvl="1"/>
            <a:r>
              <a:rPr lang="en-US" dirty="0" err="1" smtClean="0"/>
              <a:t>Pvt-LCpl</a:t>
            </a:r>
            <a:r>
              <a:rPr lang="en-US" dirty="0" smtClean="0"/>
              <a:t>	   Every 30 days</a:t>
            </a:r>
          </a:p>
          <a:p>
            <a:pPr lvl="1"/>
            <a:r>
              <a:rPr lang="en-US" dirty="0" err="1" smtClean="0"/>
              <a:t>Cpl</a:t>
            </a:r>
            <a:r>
              <a:rPr lang="en-US" dirty="0" smtClean="0"/>
              <a:t>-Gen  	   Every 180 days</a:t>
            </a:r>
          </a:p>
          <a:p>
            <a:r>
              <a:rPr lang="en-US" sz="2000" dirty="0" smtClean="0"/>
              <a:t>May occur more frequently, as necessary</a:t>
            </a:r>
          </a:p>
        </p:txBody>
      </p:sp>
      <p:sp>
        <p:nvSpPr>
          <p:cNvPr id="8" name="Content Placeholder 2"/>
          <p:cNvSpPr txBox="1">
            <a:spLocks/>
          </p:cNvSpPr>
          <p:nvPr/>
        </p:nvSpPr>
        <p:spPr bwMode="auto">
          <a:xfrm>
            <a:off x="678180" y="1066800"/>
            <a:ext cx="8161020" cy="8382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marL="341313" indent="-341313" algn="l" defTabSz="457200" rtl="0" fontAlgn="base">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57200" rtl="0" fontAlgn="base">
              <a:spcBef>
                <a:spcPts val="700"/>
              </a:spcBef>
              <a:spcAft>
                <a:spcPct val="0"/>
              </a:spcAft>
              <a:buClr>
                <a:srgbClr val="000000"/>
              </a:buClr>
              <a:buSzPct val="100000"/>
              <a:buFont typeface="Arial" charset="0"/>
              <a:buChar char="–"/>
              <a:defRPr sz="2800">
                <a:solidFill>
                  <a:srgbClr val="000000"/>
                </a:solidFill>
                <a:latin typeface="+mn-lt"/>
                <a:cs typeface="+mn-cs"/>
              </a:defRPr>
            </a:lvl2pPr>
            <a:lvl3pPr marL="1143000" indent="-228600" algn="l" defTabSz="457200" rtl="0" fontAlgn="base">
              <a:spcBef>
                <a:spcPts val="600"/>
              </a:spcBef>
              <a:spcAft>
                <a:spcPct val="0"/>
              </a:spcAft>
              <a:buClr>
                <a:srgbClr val="000000"/>
              </a:buClr>
              <a:buSzPct val="100000"/>
              <a:buFont typeface="Arial" charset="0"/>
              <a:buChar char="•"/>
              <a:defRPr sz="2400">
                <a:solidFill>
                  <a:srgbClr val="000000"/>
                </a:solidFill>
                <a:latin typeface="+mn-lt"/>
                <a:cs typeface="+mn-cs"/>
              </a:defRPr>
            </a:lvl3pPr>
            <a:lvl4pPr marL="16002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4pPr>
            <a:lvl5pPr marL="20574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9pPr>
          </a:lstStyle>
          <a:p>
            <a:pPr marL="1485900" indent="-1485900">
              <a:buFont typeface="Arial" charset="0"/>
              <a:buNone/>
            </a:pPr>
            <a:r>
              <a:rPr lang="en-US" sz="2400" b="1" dirty="0" smtClean="0"/>
              <a:t>Purpose</a:t>
            </a:r>
            <a:r>
              <a:rPr lang="en-US" sz="2400" dirty="0" smtClean="0"/>
              <a:t>:  Help the Marine establish goals and provide feedback on an informal basis</a:t>
            </a:r>
            <a:endParaRPr lang="en-US" sz="24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477178" y="1905000"/>
            <a:ext cx="3514422" cy="43434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346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FORM</a:t>
            </a:r>
            <a:endParaRPr lang="en-US" dirty="0"/>
          </a:p>
        </p:txBody>
      </p:sp>
      <p:sp>
        <p:nvSpPr>
          <p:cNvPr id="6" name="Content Placeholder 2"/>
          <p:cNvSpPr>
            <a:spLocks noGrp="1"/>
          </p:cNvSpPr>
          <p:nvPr>
            <p:ph sz="half" idx="1"/>
          </p:nvPr>
        </p:nvSpPr>
        <p:spPr>
          <a:xfrm>
            <a:off x="457200" y="2057400"/>
            <a:ext cx="4038600" cy="4525963"/>
          </a:xfrm>
        </p:spPr>
        <p:txBody>
          <a:bodyPr>
            <a:normAutofit/>
          </a:bodyPr>
          <a:lstStyle/>
          <a:p>
            <a:r>
              <a:rPr lang="en-US" sz="2000" dirty="0" smtClean="0"/>
              <a:t>Completed by Leader prior to meeting</a:t>
            </a:r>
          </a:p>
          <a:p>
            <a:r>
              <a:rPr lang="en-US" sz="2000" i="1" dirty="0" smtClean="0"/>
              <a:t>Second</a:t>
            </a:r>
          </a:p>
          <a:p>
            <a:pPr lvl="1"/>
            <a:r>
              <a:rPr lang="en-US" dirty="0" err="1" smtClean="0"/>
              <a:t>Pvt-LCpl</a:t>
            </a:r>
            <a:r>
              <a:rPr lang="en-US" dirty="0" smtClean="0"/>
              <a:t>	   Within 30 days</a:t>
            </a:r>
          </a:p>
          <a:p>
            <a:pPr lvl="1"/>
            <a:r>
              <a:rPr lang="en-US" dirty="0" err="1" smtClean="0"/>
              <a:t>Cpl</a:t>
            </a:r>
            <a:r>
              <a:rPr lang="en-US" dirty="0" smtClean="0"/>
              <a:t>-Gen	   Within 90 days</a:t>
            </a:r>
          </a:p>
          <a:p>
            <a:pPr marL="0" indent="0" defTabSz="342900">
              <a:buNone/>
            </a:pPr>
            <a:r>
              <a:rPr lang="en-US" sz="2000" dirty="0"/>
              <a:t>	</a:t>
            </a:r>
            <a:r>
              <a:rPr lang="en-US" sz="2000" i="1" dirty="0" smtClean="0"/>
              <a:t>Subsequent</a:t>
            </a:r>
          </a:p>
          <a:p>
            <a:pPr lvl="1"/>
            <a:r>
              <a:rPr lang="en-US" dirty="0" err="1" smtClean="0"/>
              <a:t>Pvt-LCpl</a:t>
            </a:r>
            <a:r>
              <a:rPr lang="en-US" dirty="0" smtClean="0"/>
              <a:t>	   Every 30 days</a:t>
            </a:r>
          </a:p>
          <a:p>
            <a:pPr lvl="1"/>
            <a:r>
              <a:rPr lang="en-US" dirty="0" err="1" smtClean="0"/>
              <a:t>Cpl</a:t>
            </a:r>
            <a:r>
              <a:rPr lang="en-US" dirty="0" smtClean="0"/>
              <a:t>-Gen  	   Every 180 days</a:t>
            </a:r>
          </a:p>
          <a:p>
            <a:r>
              <a:rPr lang="en-US" sz="2000" dirty="0" smtClean="0"/>
              <a:t>May occur more frequently, as necessary</a:t>
            </a:r>
          </a:p>
        </p:txBody>
      </p:sp>
      <p:sp>
        <p:nvSpPr>
          <p:cNvPr id="8" name="Content Placeholder 2"/>
          <p:cNvSpPr txBox="1">
            <a:spLocks/>
          </p:cNvSpPr>
          <p:nvPr/>
        </p:nvSpPr>
        <p:spPr bwMode="auto">
          <a:xfrm>
            <a:off x="754380" y="990600"/>
            <a:ext cx="8161020" cy="11430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marL="341313" indent="-341313" algn="l" defTabSz="457200" rtl="0" fontAlgn="base">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57200" rtl="0" fontAlgn="base">
              <a:spcBef>
                <a:spcPts val="700"/>
              </a:spcBef>
              <a:spcAft>
                <a:spcPct val="0"/>
              </a:spcAft>
              <a:buClr>
                <a:srgbClr val="000000"/>
              </a:buClr>
              <a:buSzPct val="100000"/>
              <a:buFont typeface="Arial" charset="0"/>
              <a:buChar char="–"/>
              <a:defRPr sz="2800">
                <a:solidFill>
                  <a:srgbClr val="000000"/>
                </a:solidFill>
                <a:latin typeface="+mn-lt"/>
                <a:cs typeface="+mn-cs"/>
              </a:defRPr>
            </a:lvl2pPr>
            <a:lvl3pPr marL="1143000" indent="-228600" algn="l" defTabSz="457200" rtl="0" fontAlgn="base">
              <a:spcBef>
                <a:spcPts val="600"/>
              </a:spcBef>
              <a:spcAft>
                <a:spcPct val="0"/>
              </a:spcAft>
              <a:buClr>
                <a:srgbClr val="000000"/>
              </a:buClr>
              <a:buSzPct val="100000"/>
              <a:buFont typeface="Arial" charset="0"/>
              <a:buChar char="•"/>
              <a:defRPr sz="2400">
                <a:solidFill>
                  <a:srgbClr val="000000"/>
                </a:solidFill>
                <a:latin typeface="+mn-lt"/>
                <a:cs typeface="+mn-cs"/>
              </a:defRPr>
            </a:lvl3pPr>
            <a:lvl4pPr marL="16002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4pPr>
            <a:lvl5pPr marL="20574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9pPr>
          </a:lstStyle>
          <a:p>
            <a:pPr marL="1485900" indent="-1485900">
              <a:buFont typeface="Arial" charset="0"/>
              <a:buNone/>
            </a:pPr>
            <a:r>
              <a:rPr lang="en-US" sz="2400" b="1" dirty="0" smtClean="0"/>
              <a:t>Purpose</a:t>
            </a:r>
            <a:r>
              <a:rPr lang="en-US" sz="2400" dirty="0" smtClean="0"/>
              <a:t>:  Formalize or review billet description, document billet accomplishments, and ensure Marine is on-track for success</a:t>
            </a:r>
            <a:endParaRPr lang="en-US" sz="2400" dirty="0"/>
          </a:p>
        </p:txBody>
      </p:sp>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338168" y="2057400"/>
            <a:ext cx="3508652" cy="406717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860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EFFECTIVE MEETING</a:t>
            </a:r>
            <a:endParaRPr lang="en-US" dirty="0"/>
          </a:p>
        </p:txBody>
      </p:sp>
      <p:sp>
        <p:nvSpPr>
          <p:cNvPr id="6" name="Content Placeholder 5"/>
          <p:cNvSpPr>
            <a:spLocks noGrp="1"/>
          </p:cNvSpPr>
          <p:nvPr>
            <p:ph idx="1"/>
          </p:nvPr>
        </p:nvSpPr>
        <p:spPr/>
        <p:txBody>
          <a:bodyPr/>
          <a:lstStyle/>
          <a:p>
            <a:pPr marL="0" indent="0">
              <a:buFont typeface="Arial" charset="0"/>
              <a:buNone/>
            </a:pPr>
            <a:r>
              <a:rPr lang="en-US" sz="2800" dirty="0"/>
              <a:t>“Planning plays as important a role in the preparation for war as it does in the conduct of war.”</a:t>
            </a:r>
          </a:p>
          <a:p>
            <a:pPr marL="0" indent="0" algn="r">
              <a:buFont typeface="Arial" charset="0"/>
              <a:buNone/>
            </a:pPr>
            <a:r>
              <a:rPr lang="en-US" sz="2800" dirty="0"/>
              <a:t>- MCDP 1</a:t>
            </a:r>
          </a:p>
          <a:p>
            <a:pPr marL="0" indent="0" algn="ctr">
              <a:buNone/>
            </a:pPr>
            <a:endParaRPr lang="en-US" sz="4500" dirty="0"/>
          </a:p>
          <a:p>
            <a:pPr marL="0" indent="0" algn="ctr">
              <a:buNone/>
            </a:pPr>
            <a:r>
              <a:rPr lang="en-US" sz="4500" dirty="0" smtClean="0"/>
              <a:t>PREPARE FOR IT</a:t>
            </a:r>
            <a:endParaRPr lang="en-US" sz="4500" dirty="0"/>
          </a:p>
        </p:txBody>
      </p:sp>
    </p:spTree>
    <p:extLst>
      <p:ext uri="{BB962C8B-B14F-4D97-AF65-F5344CB8AC3E}">
        <p14:creationId xmlns:p14="http://schemas.microsoft.com/office/powerpoint/2010/main" val="766726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MARINES</a:t>
            </a:r>
            <a:endParaRPr lang="en-US" dirty="0"/>
          </a:p>
        </p:txBody>
      </p:sp>
      <p:sp>
        <p:nvSpPr>
          <p:cNvPr id="3" name="Content Placeholder 2"/>
          <p:cNvSpPr>
            <a:spLocks noGrp="1"/>
          </p:cNvSpPr>
          <p:nvPr>
            <p:ph idx="1"/>
          </p:nvPr>
        </p:nvSpPr>
        <p:spPr/>
        <p:txBody>
          <a:bodyPr>
            <a:normAutofit fontScale="92500"/>
          </a:bodyPr>
          <a:lstStyle/>
          <a:p>
            <a:pPr marL="0" indent="0" eaLnBrk="1" hangingPunct="1">
              <a:buNone/>
            </a:pPr>
            <a:r>
              <a:rPr lang="en-US" sz="2600" dirty="0"/>
              <a:t>“The Marine Corps’ vision of leading is less concerned with rank, self-identity, recognition, or privilege than with the essence of our Corps: the individual Marine and the unyielding determination to persevere because Marines and the Corps do not fail.  Our vision of leading is linked directly to our common vision of </a:t>
            </a:r>
            <a:r>
              <a:rPr lang="en-US" sz="2600" dirty="0" err="1"/>
              <a:t>warfighting</a:t>
            </a:r>
            <a:r>
              <a:rPr lang="en-US" sz="2600" dirty="0"/>
              <a:t>, which needs leaders devoted to leading, capable of independent and bold action, who are willing and eager to assume new and sometimes daunting responsibilities, willing to take risks – </a:t>
            </a:r>
            <a:r>
              <a:rPr lang="en-US" sz="2600" b="1" i="1" dirty="0"/>
              <a:t>not because they may succeed, but because the Corps must succeed</a:t>
            </a:r>
            <a:r>
              <a:rPr lang="en-US" sz="2600" dirty="0" smtClean="0"/>
              <a:t>.”</a:t>
            </a:r>
          </a:p>
          <a:p>
            <a:pPr marL="0" indent="0" algn="r" eaLnBrk="1" hangingPunct="1">
              <a:buNone/>
            </a:pPr>
            <a:r>
              <a:rPr lang="en-US" sz="2600" dirty="0" smtClean="0"/>
              <a:t>- FMFM 1-0</a:t>
            </a:r>
            <a:endParaRPr lang="en-US" sz="2600" dirty="0"/>
          </a:p>
        </p:txBody>
      </p:sp>
    </p:spTree>
    <p:extLst>
      <p:ext uri="{BB962C8B-B14F-4D97-AF65-F5344CB8AC3E}">
        <p14:creationId xmlns:p14="http://schemas.microsoft.com/office/powerpoint/2010/main" val="612105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4500" b="1" dirty="0" smtClean="0"/>
          </a:p>
          <a:p>
            <a:pPr marL="0" indent="0" algn="ctr">
              <a:buNone/>
            </a:pPr>
            <a:endParaRPr lang="en-US" sz="4500" b="1" dirty="0" smtClean="0"/>
          </a:p>
          <a:p>
            <a:pPr marL="0" indent="0" algn="ctr">
              <a:buNone/>
            </a:pPr>
            <a:r>
              <a:rPr lang="en-US" sz="4500" b="1" dirty="0" smtClean="0"/>
              <a:t>DISCUSSION GROUPS</a:t>
            </a:r>
            <a:endParaRPr lang="en-US" sz="4500" dirty="0" smtClean="0"/>
          </a:p>
        </p:txBody>
      </p:sp>
    </p:spTree>
    <p:extLst>
      <p:ext uri="{BB962C8B-B14F-4D97-AF65-F5344CB8AC3E}">
        <p14:creationId xmlns:p14="http://schemas.microsoft.com/office/powerpoint/2010/main" val="2154493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4500" b="1" dirty="0" smtClean="0"/>
          </a:p>
          <a:p>
            <a:pPr marL="0" indent="0" algn="ctr">
              <a:buNone/>
            </a:pPr>
            <a:endParaRPr lang="en-US" sz="4500" b="1" dirty="0"/>
          </a:p>
          <a:p>
            <a:pPr marL="0" indent="0" algn="ctr">
              <a:buNone/>
            </a:pPr>
            <a:r>
              <a:rPr lang="en-US" sz="4500" b="1" dirty="0" smtClean="0"/>
              <a:t>A Brief History</a:t>
            </a:r>
            <a:endParaRPr lang="en-US" sz="4500" b="1" dirty="0"/>
          </a:p>
        </p:txBody>
      </p:sp>
    </p:spTree>
    <p:extLst>
      <p:ext uri="{BB962C8B-B14F-4D97-AF65-F5344CB8AC3E}">
        <p14:creationId xmlns:p14="http://schemas.microsoft.com/office/powerpoint/2010/main" val="1875987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Where Have We Been?</a:t>
            </a:r>
          </a:p>
          <a:p>
            <a:pPr marL="0" indent="0">
              <a:buNone/>
            </a:pPr>
            <a:endParaRPr lang="en-US" b="1" dirty="0" smtClean="0"/>
          </a:p>
          <a:p>
            <a:pPr indent="-396875"/>
            <a:r>
              <a:rPr lang="en-US" sz="2000" dirty="0" smtClean="0"/>
              <a:t>Counseling		             NAVMC 2795 </a:t>
            </a:r>
          </a:p>
          <a:p>
            <a:pPr indent="-396875"/>
            <a:r>
              <a:rPr lang="en-US" sz="2000" dirty="0" smtClean="0"/>
              <a:t>Evaluating		</a:t>
            </a:r>
            <a:r>
              <a:rPr lang="en-US" sz="2000" dirty="0"/>
              <a:t>	MCO </a:t>
            </a:r>
            <a:r>
              <a:rPr lang="en-US" sz="2000" dirty="0" smtClean="0"/>
              <a:t>1610.7F</a:t>
            </a:r>
          </a:p>
          <a:p>
            <a:pPr indent="-396875"/>
            <a:r>
              <a:rPr lang="en-US" sz="2000" dirty="0" smtClean="0"/>
              <a:t>Mentoring</a:t>
            </a:r>
            <a:r>
              <a:rPr lang="en-US" sz="2000" dirty="0"/>
              <a:t>			MCO </a:t>
            </a:r>
            <a:r>
              <a:rPr lang="en-US" sz="2000" dirty="0" smtClean="0"/>
              <a:t>1500.58</a:t>
            </a:r>
            <a:endParaRPr lang="en-US" sz="2000" dirty="0"/>
          </a:p>
        </p:txBody>
      </p:sp>
    </p:spTree>
    <p:extLst>
      <p:ext uri="{BB962C8B-B14F-4D97-AF65-F5344CB8AC3E}">
        <p14:creationId xmlns:p14="http://schemas.microsoft.com/office/powerpoint/2010/main" val="3166542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 NAVMC 2795</a:t>
            </a:r>
            <a:endParaRPr lang="en-US" dirty="0"/>
          </a:p>
        </p:txBody>
      </p:sp>
      <p:sp>
        <p:nvSpPr>
          <p:cNvPr id="3" name="Content Placeholder 2"/>
          <p:cNvSpPr>
            <a:spLocks noGrp="1"/>
          </p:cNvSpPr>
          <p:nvPr>
            <p:ph idx="1"/>
          </p:nvPr>
        </p:nvSpPr>
        <p:spPr>
          <a:xfrm>
            <a:off x="457200" y="1219200"/>
            <a:ext cx="8229600" cy="4876800"/>
          </a:xfrm>
        </p:spPr>
        <p:txBody>
          <a:bodyPr>
            <a:normAutofit lnSpcReduction="10000"/>
          </a:bodyPr>
          <a:lstStyle/>
          <a:p>
            <a:pPr marL="0" indent="0">
              <a:buNone/>
            </a:pPr>
            <a:r>
              <a:rPr lang="en-US" sz="2800" b="1" dirty="0" smtClean="0"/>
              <a:t>Purpose:	  </a:t>
            </a:r>
            <a:r>
              <a:rPr lang="en-US" sz="2800" dirty="0" smtClean="0"/>
              <a:t>Provides </a:t>
            </a:r>
            <a:r>
              <a:rPr lang="en-US" sz="2800" dirty="0"/>
              <a:t>a means to assist Marine leaders and their </a:t>
            </a:r>
            <a:r>
              <a:rPr lang="en-US" sz="2800" dirty="0" smtClean="0"/>
              <a:t>Marines to </a:t>
            </a:r>
            <a:r>
              <a:rPr lang="en-US" sz="2800" dirty="0"/>
              <a:t>be continuously motivated toward more effective </a:t>
            </a:r>
            <a:r>
              <a:rPr lang="en-US" sz="2800" dirty="0" smtClean="0"/>
              <a:t>individual </a:t>
            </a:r>
            <a:r>
              <a:rPr lang="en-US" sz="2800" u="sng" dirty="0" smtClean="0"/>
              <a:t>performance</a:t>
            </a:r>
          </a:p>
          <a:p>
            <a:pPr marL="0" indent="0">
              <a:buNone/>
            </a:pPr>
            <a:endParaRPr lang="en-US" sz="2400" dirty="0" smtClean="0"/>
          </a:p>
          <a:p>
            <a:pPr marL="0" indent="0">
              <a:buNone/>
            </a:pPr>
            <a:endParaRPr lang="en-US" dirty="0"/>
          </a:p>
          <a:p>
            <a:pPr marL="0" indent="0">
              <a:buNone/>
            </a:pPr>
            <a:endParaRPr lang="en-US" sz="2400" dirty="0" smtClean="0"/>
          </a:p>
          <a:p>
            <a:r>
              <a:rPr lang="en-US" dirty="0" smtClean="0"/>
              <a:t>Creating </a:t>
            </a:r>
            <a:r>
              <a:rPr lang="en-US" dirty="0"/>
              <a:t>an ingrained counseling ethic </a:t>
            </a:r>
            <a:endParaRPr lang="en-US" dirty="0" smtClean="0"/>
          </a:p>
          <a:p>
            <a:r>
              <a:rPr lang="en-US" dirty="0" smtClean="0"/>
              <a:t>Emphasizes the </a:t>
            </a:r>
            <a:r>
              <a:rPr lang="en-US" dirty="0"/>
              <a:t>teacher-scholar, </a:t>
            </a:r>
            <a:r>
              <a:rPr lang="en-US" dirty="0" smtClean="0"/>
              <a:t>father-son relationship</a:t>
            </a:r>
            <a:endParaRPr lang="en-US" dirty="0"/>
          </a:p>
          <a:p>
            <a:r>
              <a:rPr lang="en-US" dirty="0" smtClean="0"/>
              <a:t>Effective means of communication </a:t>
            </a:r>
            <a:r>
              <a:rPr lang="en-US" dirty="0"/>
              <a:t>and understanding between senior and junior </a:t>
            </a:r>
            <a:endParaRPr lang="en-US" dirty="0" smtClean="0"/>
          </a:p>
          <a:p>
            <a:r>
              <a:rPr lang="en-US" u="sng" dirty="0" smtClean="0"/>
              <a:t>Improve Marine </a:t>
            </a:r>
            <a:r>
              <a:rPr lang="en-US" u="sng" dirty="0"/>
              <a:t>Corps </a:t>
            </a:r>
            <a:r>
              <a:rPr lang="en-US" u="sng" dirty="0" smtClean="0"/>
              <a:t>readiness</a:t>
            </a:r>
          </a:p>
        </p:txBody>
      </p:sp>
      <p:pic>
        <p:nvPicPr>
          <p:cNvPr id="7" name="Picture 6"/>
          <p:cNvPicPr>
            <a:picLocks noChangeAspect="1"/>
          </p:cNvPicPr>
          <p:nvPr/>
        </p:nvPicPr>
        <p:blipFill>
          <a:blip r:embed="rId3"/>
          <a:stretch>
            <a:fillRect/>
          </a:stretch>
        </p:blipFill>
        <p:spPr>
          <a:xfrm>
            <a:off x="7475073" y="2133600"/>
            <a:ext cx="1211727" cy="2069514"/>
          </a:xfrm>
          <a:prstGeom prst="rect">
            <a:avLst/>
          </a:prstGeom>
        </p:spPr>
      </p:pic>
    </p:spTree>
    <p:extLst>
      <p:ext uri="{BB962C8B-B14F-4D97-AF65-F5344CB8AC3E}">
        <p14:creationId xmlns:p14="http://schemas.microsoft.com/office/powerpoint/2010/main" val="290789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 MCO 1610.7F</a:t>
            </a:r>
            <a:endParaRPr lang="en-US" dirty="0"/>
          </a:p>
        </p:txBody>
      </p:sp>
      <p:sp>
        <p:nvSpPr>
          <p:cNvPr id="3" name="Content Placeholder 2"/>
          <p:cNvSpPr>
            <a:spLocks noGrp="1"/>
          </p:cNvSpPr>
          <p:nvPr>
            <p:ph idx="1"/>
          </p:nvPr>
        </p:nvSpPr>
        <p:spPr>
          <a:xfrm>
            <a:off x="457200" y="1219200"/>
            <a:ext cx="8229600" cy="5203386"/>
          </a:xfrm>
        </p:spPr>
        <p:txBody>
          <a:bodyPr>
            <a:normAutofit/>
          </a:bodyPr>
          <a:lstStyle/>
          <a:p>
            <a:pPr marL="0" indent="0">
              <a:buNone/>
            </a:pPr>
            <a:r>
              <a:rPr lang="en-US" sz="2200" b="1" dirty="0" smtClean="0"/>
              <a:t>Purpose:</a:t>
            </a:r>
            <a:r>
              <a:rPr lang="en-US" sz="2200" b="1" dirty="0"/>
              <a:t> </a:t>
            </a:r>
            <a:r>
              <a:rPr lang="en-US" sz="2200" b="1" dirty="0" smtClean="0"/>
              <a:t> </a:t>
            </a:r>
            <a:r>
              <a:rPr lang="en-US" sz="2200" dirty="0" smtClean="0"/>
              <a:t>Supports the </a:t>
            </a:r>
            <a:r>
              <a:rPr lang="en-US" sz="2200" dirty="0"/>
              <a:t>centralized </a:t>
            </a:r>
            <a:r>
              <a:rPr lang="en-US" sz="2200" dirty="0" smtClean="0"/>
              <a:t>selection, promotion</a:t>
            </a:r>
            <a:r>
              <a:rPr lang="en-US" sz="2200" dirty="0"/>
              <a:t>, and retention of the most qualified Marines of the Active </a:t>
            </a:r>
            <a:r>
              <a:rPr lang="en-US" sz="2200" dirty="0" smtClean="0"/>
              <a:t>and Reserve Components; </a:t>
            </a:r>
            <a:r>
              <a:rPr lang="en-US" sz="2200" dirty="0"/>
              <a:t>a</a:t>
            </a:r>
            <a:r>
              <a:rPr lang="en-US" sz="2200" dirty="0" smtClean="0"/>
              <a:t>ids </a:t>
            </a:r>
            <a:r>
              <a:rPr lang="en-US" sz="2200" dirty="0"/>
              <a:t>in the assignment of </a:t>
            </a:r>
            <a:r>
              <a:rPr lang="en-US" sz="2200" dirty="0" smtClean="0"/>
              <a:t>personnel and personnel </a:t>
            </a:r>
            <a:r>
              <a:rPr lang="en-US" sz="2200" dirty="0"/>
              <a:t>management decisions as </a:t>
            </a:r>
            <a:r>
              <a:rPr lang="en-US" sz="2200" dirty="0" smtClean="0"/>
              <a:t>required</a:t>
            </a:r>
            <a:endParaRPr lang="en-US" sz="2200" b="1" dirty="0"/>
          </a:p>
          <a:p>
            <a:pPr marL="0" indent="0">
              <a:buNone/>
            </a:pPr>
            <a:endParaRPr lang="en-US" sz="2200" dirty="0" smtClean="0"/>
          </a:p>
          <a:p>
            <a:pPr marL="0" indent="0">
              <a:buNone/>
            </a:pPr>
            <a:endParaRPr lang="en-US" sz="2200" dirty="0"/>
          </a:p>
          <a:p>
            <a:pPr marL="0" indent="0">
              <a:buNone/>
            </a:pPr>
            <a:endParaRPr lang="en-US" sz="2200" dirty="0" smtClean="0"/>
          </a:p>
          <a:p>
            <a:r>
              <a:rPr lang="en-US" sz="2200" dirty="0" err="1" smtClean="0"/>
              <a:t>FitRep</a:t>
            </a:r>
            <a:r>
              <a:rPr lang="en-US" sz="2200" dirty="0" smtClean="0"/>
              <a:t> is primary means </a:t>
            </a:r>
            <a:r>
              <a:rPr lang="en-US" sz="2200" dirty="0"/>
              <a:t>for evaluating </a:t>
            </a:r>
            <a:r>
              <a:rPr lang="en-US" sz="2200" dirty="0" smtClean="0"/>
              <a:t>a </a:t>
            </a:r>
            <a:r>
              <a:rPr lang="en-US" sz="2200" dirty="0"/>
              <a:t>Marine's </a:t>
            </a:r>
            <a:r>
              <a:rPr lang="en-US" sz="2200" u="sng" dirty="0" smtClean="0"/>
              <a:t>performance</a:t>
            </a:r>
          </a:p>
          <a:p>
            <a:r>
              <a:rPr lang="en-US" sz="2200" dirty="0" smtClean="0"/>
              <a:t>Proficiency and Conduct marks record the Marine’s </a:t>
            </a:r>
            <a:r>
              <a:rPr lang="en-US" sz="2200" u="sng" dirty="0" smtClean="0"/>
              <a:t>performance</a:t>
            </a:r>
          </a:p>
          <a:p>
            <a:r>
              <a:rPr lang="en-US" sz="2200" dirty="0" smtClean="0"/>
              <a:t>Designated </a:t>
            </a:r>
            <a:r>
              <a:rPr lang="en-US" sz="2200" dirty="0"/>
              <a:t>period </a:t>
            </a:r>
            <a:r>
              <a:rPr lang="en-US" sz="2200" dirty="0" smtClean="0"/>
              <a:t>of observation</a:t>
            </a:r>
            <a:endParaRPr lang="en-US" sz="2200" dirty="0"/>
          </a:p>
          <a:p>
            <a:r>
              <a:rPr lang="en-US" sz="2200" dirty="0" smtClean="0"/>
              <a:t>Based on Marine </a:t>
            </a:r>
            <a:r>
              <a:rPr lang="en-US" sz="2200" dirty="0"/>
              <a:t>Corps </a:t>
            </a:r>
            <a:r>
              <a:rPr lang="en-US" sz="2200" dirty="0" smtClean="0"/>
              <a:t>standards</a:t>
            </a:r>
          </a:p>
          <a:p>
            <a:r>
              <a:rPr lang="en-US" sz="2200" dirty="0"/>
              <a:t>Not a </a:t>
            </a:r>
            <a:r>
              <a:rPr lang="en-US" sz="2200" dirty="0" smtClean="0"/>
              <a:t>counseling document</a:t>
            </a:r>
            <a:endParaRPr lang="en-US" sz="2200" dirty="0"/>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212588" y="2438400"/>
            <a:ext cx="1398012" cy="1855089"/>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fleetmarinelife.com/wp-content/uploads/2012/02/IRAM-5-Proficiency-Table.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5334000" y="4857626"/>
            <a:ext cx="1756484" cy="1619374"/>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22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 MCO 1500.58</a:t>
            </a:r>
            <a:endParaRPr lang="en-US" dirty="0"/>
          </a:p>
        </p:txBody>
      </p:sp>
      <p:sp>
        <p:nvSpPr>
          <p:cNvPr id="3" name="Content Placeholder 2"/>
          <p:cNvSpPr>
            <a:spLocks noGrp="1"/>
          </p:cNvSpPr>
          <p:nvPr>
            <p:ph idx="1"/>
          </p:nvPr>
        </p:nvSpPr>
        <p:spPr>
          <a:xfrm>
            <a:off x="457200" y="1219200"/>
            <a:ext cx="8229600" cy="5029200"/>
          </a:xfrm>
        </p:spPr>
        <p:txBody>
          <a:bodyPr/>
          <a:lstStyle/>
          <a:p>
            <a:pPr marL="0" indent="0">
              <a:buNone/>
            </a:pPr>
            <a:r>
              <a:rPr lang="en-US" sz="2400" b="1" dirty="0" smtClean="0"/>
              <a:t>Purpose:  </a:t>
            </a:r>
            <a:r>
              <a:rPr lang="en-US" sz="2400" dirty="0" smtClean="0"/>
              <a:t>Connect leaders and their Marines and to </a:t>
            </a:r>
            <a:r>
              <a:rPr lang="en-US" sz="2400" u="sng" dirty="0" smtClean="0"/>
              <a:t>develop the leadership </a:t>
            </a:r>
            <a:r>
              <a:rPr lang="en-US" sz="2400" dirty="0" smtClean="0"/>
              <a:t>qualities of junior Marines and leaders, enabling them to assume progressively greater responsibilities for themselves, each other, and to the Marine Corps</a:t>
            </a:r>
          </a:p>
          <a:p>
            <a:pPr marL="0" indent="0">
              <a:buNone/>
            </a:pPr>
            <a:endParaRPr lang="en-US" sz="2400" dirty="0" smtClean="0"/>
          </a:p>
          <a:p>
            <a:pPr marL="0" indent="0">
              <a:buNone/>
            </a:pPr>
            <a:endParaRPr lang="en-US" dirty="0"/>
          </a:p>
          <a:p>
            <a:pPr marL="0" indent="0">
              <a:buNone/>
            </a:pPr>
            <a:endParaRPr lang="en-US" sz="2400" dirty="0" smtClean="0"/>
          </a:p>
          <a:p>
            <a:pPr marL="0" indent="0">
              <a:buNone/>
            </a:pPr>
            <a:endParaRPr lang="en-US" sz="2400" dirty="0" smtClean="0"/>
          </a:p>
          <a:p>
            <a:r>
              <a:rPr lang="en-US" sz="2400" dirty="0" smtClean="0"/>
              <a:t>Preserve and protect the force </a:t>
            </a:r>
          </a:p>
          <a:p>
            <a:r>
              <a:rPr lang="en-US" sz="2400" u="sng" dirty="0" smtClean="0"/>
              <a:t>Support readiness </a:t>
            </a:r>
          </a:p>
          <a:p>
            <a:r>
              <a:rPr lang="en-US" sz="2400" dirty="0" smtClean="0"/>
              <a:t>Set goals to improve personal and unit </a:t>
            </a:r>
            <a:r>
              <a:rPr lang="en-US" sz="2400" u="sng" dirty="0" smtClean="0"/>
              <a:t>performance</a:t>
            </a:r>
          </a:p>
        </p:txBody>
      </p:sp>
      <p:grpSp>
        <p:nvGrpSpPr>
          <p:cNvPr id="7" name="Group 6"/>
          <p:cNvGrpSpPr/>
          <p:nvPr/>
        </p:nvGrpSpPr>
        <p:grpSpPr>
          <a:xfrm>
            <a:off x="9945328" y="1724317"/>
            <a:ext cx="2475272" cy="4179596"/>
            <a:chOff x="6307923" y="1724317"/>
            <a:chExt cx="2475272" cy="4179596"/>
          </a:xfrm>
        </p:grpSpPr>
        <p:pic>
          <p:nvPicPr>
            <p:cNvPr id="6146" name="Picture 2" descr="http://img.docstoccdn.com/thumb/orig/54725988.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24600" y="1724317"/>
              <a:ext cx="2441918" cy="327660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6307923" y="5105400"/>
              <a:ext cx="2475272" cy="7985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defTabSz="457200" rtl="0" fontAlgn="base">
                <a:spcBef>
                  <a:spcPct val="0"/>
                </a:spcBef>
                <a:spcAft>
                  <a:spcPct val="0"/>
                </a:spcAft>
                <a:buClr>
                  <a:srgbClr val="000000"/>
                </a:buClr>
                <a:buSzPct val="100000"/>
                <a:buFont typeface="Arial" charset="0"/>
                <a:defRPr sz="3600" b="1">
                  <a:solidFill>
                    <a:srgbClr val="000000"/>
                  </a:solidFill>
                  <a:latin typeface="+mj-lt"/>
                  <a:ea typeface="+mj-ea"/>
                  <a:cs typeface="+mj-cs"/>
                </a:defRPr>
              </a:lvl1pPr>
              <a:lvl2pPr algn="ctr" defTabSz="457200" rtl="0" fontAlgn="base">
                <a:spcBef>
                  <a:spcPct val="0"/>
                </a:spcBef>
                <a:spcAft>
                  <a:spcPct val="0"/>
                </a:spcAft>
                <a:buClr>
                  <a:srgbClr val="000000"/>
                </a:buClr>
                <a:buSzPct val="100000"/>
                <a:buFont typeface="Arial" charset="0"/>
                <a:defRPr sz="3600">
                  <a:solidFill>
                    <a:srgbClr val="000000"/>
                  </a:solidFill>
                  <a:latin typeface="Arial" charset="0"/>
                  <a:cs typeface="Times New Roman" pitchFamily="16" charset="0"/>
                </a:defRPr>
              </a:lvl2pPr>
              <a:lvl3pPr algn="ctr" defTabSz="457200" rtl="0" fontAlgn="base">
                <a:spcBef>
                  <a:spcPct val="0"/>
                </a:spcBef>
                <a:spcAft>
                  <a:spcPct val="0"/>
                </a:spcAft>
                <a:buClr>
                  <a:srgbClr val="000000"/>
                </a:buClr>
                <a:buSzPct val="100000"/>
                <a:buFont typeface="Arial" charset="0"/>
                <a:defRPr sz="3600">
                  <a:solidFill>
                    <a:srgbClr val="000000"/>
                  </a:solidFill>
                  <a:latin typeface="Arial" charset="0"/>
                  <a:cs typeface="Times New Roman" pitchFamily="16" charset="0"/>
                </a:defRPr>
              </a:lvl3pPr>
              <a:lvl4pPr algn="ctr" defTabSz="457200" rtl="0" fontAlgn="base">
                <a:spcBef>
                  <a:spcPct val="0"/>
                </a:spcBef>
                <a:spcAft>
                  <a:spcPct val="0"/>
                </a:spcAft>
                <a:buClr>
                  <a:srgbClr val="000000"/>
                </a:buClr>
                <a:buSzPct val="100000"/>
                <a:buFont typeface="Arial" charset="0"/>
                <a:defRPr sz="3600">
                  <a:solidFill>
                    <a:srgbClr val="000000"/>
                  </a:solidFill>
                  <a:latin typeface="Arial" charset="0"/>
                  <a:cs typeface="Times New Roman" pitchFamily="16" charset="0"/>
                </a:defRPr>
              </a:lvl4pPr>
              <a:lvl5pPr algn="ctr" defTabSz="457200" rtl="0" fontAlgn="base">
                <a:spcBef>
                  <a:spcPct val="0"/>
                </a:spcBef>
                <a:spcAft>
                  <a:spcPct val="0"/>
                </a:spcAft>
                <a:buClr>
                  <a:srgbClr val="000000"/>
                </a:buClr>
                <a:buSzPct val="100000"/>
                <a:buFont typeface="Arial" charset="0"/>
                <a:defRPr sz="3600">
                  <a:solidFill>
                    <a:srgbClr val="000000"/>
                  </a:solidFill>
                  <a:latin typeface="Arial" charset="0"/>
                  <a:cs typeface="Times New Roman" pitchFamily="16" charset="0"/>
                </a:defRPr>
              </a:lvl5pPr>
              <a:lvl6pPr marL="457200" algn="ctr" defTabSz="457200" rtl="0" fontAlgn="base">
                <a:spcBef>
                  <a:spcPct val="0"/>
                </a:spcBef>
                <a:spcAft>
                  <a:spcPct val="0"/>
                </a:spcAft>
                <a:buClr>
                  <a:srgbClr val="000000"/>
                </a:buClr>
                <a:buSzPct val="100000"/>
                <a:buFont typeface="Arial" charset="0"/>
                <a:defRPr sz="3600">
                  <a:solidFill>
                    <a:srgbClr val="000000"/>
                  </a:solidFill>
                  <a:latin typeface="Arial" charset="0"/>
                  <a:cs typeface="Times New Roman" pitchFamily="16" charset="0"/>
                </a:defRPr>
              </a:lvl6pPr>
              <a:lvl7pPr marL="914400" algn="ctr" defTabSz="457200" rtl="0" fontAlgn="base">
                <a:spcBef>
                  <a:spcPct val="0"/>
                </a:spcBef>
                <a:spcAft>
                  <a:spcPct val="0"/>
                </a:spcAft>
                <a:buClr>
                  <a:srgbClr val="000000"/>
                </a:buClr>
                <a:buSzPct val="100000"/>
                <a:buFont typeface="Arial" charset="0"/>
                <a:defRPr sz="3600">
                  <a:solidFill>
                    <a:srgbClr val="000000"/>
                  </a:solidFill>
                  <a:latin typeface="Arial" charset="0"/>
                  <a:cs typeface="Times New Roman" pitchFamily="16" charset="0"/>
                </a:defRPr>
              </a:lvl7pPr>
              <a:lvl8pPr marL="1371600" algn="ctr" defTabSz="457200" rtl="0" fontAlgn="base">
                <a:spcBef>
                  <a:spcPct val="0"/>
                </a:spcBef>
                <a:spcAft>
                  <a:spcPct val="0"/>
                </a:spcAft>
                <a:buClr>
                  <a:srgbClr val="000000"/>
                </a:buClr>
                <a:buSzPct val="100000"/>
                <a:buFont typeface="Arial" charset="0"/>
                <a:defRPr sz="3600">
                  <a:solidFill>
                    <a:srgbClr val="000000"/>
                  </a:solidFill>
                  <a:latin typeface="Arial" charset="0"/>
                  <a:cs typeface="Times New Roman" pitchFamily="16" charset="0"/>
                </a:defRPr>
              </a:lvl8pPr>
              <a:lvl9pPr marL="1828800" algn="ctr" defTabSz="457200" rtl="0" fontAlgn="base">
                <a:spcBef>
                  <a:spcPct val="0"/>
                </a:spcBef>
                <a:spcAft>
                  <a:spcPct val="0"/>
                </a:spcAft>
                <a:buClr>
                  <a:srgbClr val="000000"/>
                </a:buClr>
                <a:buSzPct val="100000"/>
                <a:buFont typeface="Arial" charset="0"/>
                <a:defRPr sz="3600">
                  <a:solidFill>
                    <a:srgbClr val="000000"/>
                  </a:solidFill>
                  <a:latin typeface="Arial" charset="0"/>
                  <a:cs typeface="Times New Roman" pitchFamily="16" charset="0"/>
                </a:defRPr>
              </a:lvl9pPr>
            </a:lstStyle>
            <a:p>
              <a:r>
                <a:rPr lang="en-US" dirty="0" smtClean="0"/>
                <a:t>2006</a:t>
              </a:r>
              <a:endParaRPr lang="en-US" dirty="0"/>
            </a:p>
          </p:txBody>
        </p:sp>
      </p:grpSp>
      <p:pic>
        <p:nvPicPr>
          <p:cNvPr id="4" name="Picture 3"/>
          <p:cNvPicPr>
            <a:picLocks noChangeAspect="1"/>
          </p:cNvPicPr>
          <p:nvPr/>
        </p:nvPicPr>
        <p:blipFill>
          <a:blip r:embed="rId4"/>
          <a:stretch>
            <a:fillRect/>
          </a:stretch>
        </p:blipFill>
        <p:spPr>
          <a:xfrm>
            <a:off x="6019800" y="2895600"/>
            <a:ext cx="1582325" cy="2721749"/>
          </a:xfrm>
          <a:prstGeom prst="rect">
            <a:avLst/>
          </a:prstGeom>
        </p:spPr>
      </p:pic>
    </p:spTree>
    <p:extLst>
      <p:ext uri="{BB962C8B-B14F-4D97-AF65-F5344CB8AC3E}">
        <p14:creationId xmlns:p14="http://schemas.microsoft.com/office/powerpoint/2010/main" val="3465446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bg1">
                    <a:lumMod val="65000"/>
                  </a:schemeClr>
                </a:solidFill>
              </a:rPr>
              <a:t>Where Have We Been?</a:t>
            </a:r>
          </a:p>
          <a:p>
            <a:pPr indent="-396875"/>
            <a:r>
              <a:rPr lang="en-US" sz="2400" dirty="0" smtClean="0">
                <a:solidFill>
                  <a:schemeClr val="bg1">
                    <a:lumMod val="65000"/>
                  </a:schemeClr>
                </a:solidFill>
              </a:rPr>
              <a:t>Counseling				NAVMC 2795 </a:t>
            </a:r>
          </a:p>
          <a:p>
            <a:pPr indent="-396875"/>
            <a:r>
              <a:rPr lang="en-US" sz="2400" dirty="0" smtClean="0">
                <a:solidFill>
                  <a:schemeClr val="bg1">
                    <a:lumMod val="65000"/>
                  </a:schemeClr>
                </a:solidFill>
              </a:rPr>
              <a:t>Evaluating		</a:t>
            </a:r>
            <a:r>
              <a:rPr lang="en-US" sz="2400" dirty="0">
                <a:solidFill>
                  <a:schemeClr val="bg1">
                    <a:lumMod val="65000"/>
                  </a:schemeClr>
                </a:solidFill>
              </a:rPr>
              <a:t>	</a:t>
            </a:r>
            <a:r>
              <a:rPr lang="en-US" sz="2400" dirty="0" smtClean="0">
                <a:solidFill>
                  <a:schemeClr val="bg1">
                    <a:lumMod val="65000"/>
                  </a:schemeClr>
                </a:solidFill>
              </a:rPr>
              <a:t>		MCO </a:t>
            </a:r>
            <a:r>
              <a:rPr lang="en-US" sz="2400" dirty="0">
                <a:solidFill>
                  <a:schemeClr val="bg1">
                    <a:lumMod val="65000"/>
                  </a:schemeClr>
                </a:solidFill>
              </a:rPr>
              <a:t>P1610.7F </a:t>
            </a:r>
            <a:endParaRPr lang="en-US" sz="2400" dirty="0" smtClean="0">
              <a:solidFill>
                <a:schemeClr val="bg1">
                  <a:lumMod val="65000"/>
                </a:schemeClr>
              </a:solidFill>
            </a:endParaRPr>
          </a:p>
          <a:p>
            <a:pPr indent="-396875"/>
            <a:r>
              <a:rPr lang="en-US" sz="2400" dirty="0">
                <a:solidFill>
                  <a:schemeClr val="bg1">
                    <a:lumMod val="65000"/>
                  </a:schemeClr>
                </a:solidFill>
              </a:rPr>
              <a:t>Mentoring				</a:t>
            </a:r>
            <a:r>
              <a:rPr lang="en-US" sz="2400" dirty="0" smtClean="0">
                <a:solidFill>
                  <a:schemeClr val="bg1">
                    <a:lumMod val="65000"/>
                  </a:schemeClr>
                </a:solidFill>
              </a:rPr>
              <a:t>	MCO 1500.58</a:t>
            </a:r>
          </a:p>
          <a:p>
            <a:pPr marL="0" indent="0">
              <a:buNone/>
            </a:pPr>
            <a:endParaRPr lang="en-US" sz="3600" dirty="0"/>
          </a:p>
          <a:p>
            <a:pPr marL="0" indent="0">
              <a:buNone/>
            </a:pPr>
            <a:r>
              <a:rPr lang="en-US" b="1" dirty="0"/>
              <a:t>Where </a:t>
            </a:r>
            <a:r>
              <a:rPr lang="en-US" b="1" dirty="0" smtClean="0"/>
              <a:t>Are We Going?</a:t>
            </a:r>
            <a:endParaRPr lang="en-US" b="1" dirty="0"/>
          </a:p>
          <a:p>
            <a:r>
              <a:rPr lang="en-US" b="1" dirty="0" smtClean="0">
                <a:solidFill>
                  <a:schemeClr val="tx1"/>
                </a:solidFill>
              </a:rPr>
              <a:t>Coaching	</a:t>
            </a:r>
            <a:r>
              <a:rPr lang="en-US" sz="3600" b="1" dirty="0" smtClean="0">
                <a:solidFill>
                  <a:schemeClr val="tx1"/>
                </a:solidFill>
              </a:rPr>
              <a:t>		              </a:t>
            </a:r>
            <a:r>
              <a:rPr lang="en-US" b="1" dirty="0" smtClean="0">
                <a:solidFill>
                  <a:schemeClr val="tx1"/>
                </a:solidFill>
              </a:rPr>
              <a:t>MCO 1500.61</a:t>
            </a:r>
            <a:endParaRPr lang="en-US" sz="3600" b="1" dirty="0" smtClean="0">
              <a:solidFill>
                <a:schemeClr val="tx1"/>
              </a:solidFill>
            </a:endParaRPr>
          </a:p>
          <a:p>
            <a:r>
              <a:rPr lang="en-US" sz="2400" dirty="0" smtClean="0">
                <a:solidFill>
                  <a:schemeClr val="bg1">
                    <a:lumMod val="65000"/>
                  </a:schemeClr>
                </a:solidFill>
              </a:rPr>
              <a:t>Counseling				NAVMC 2795</a:t>
            </a:r>
          </a:p>
          <a:p>
            <a:r>
              <a:rPr lang="en-US" sz="2400" dirty="0" smtClean="0">
                <a:solidFill>
                  <a:schemeClr val="bg1">
                    <a:lumMod val="65000"/>
                  </a:schemeClr>
                </a:solidFill>
              </a:rPr>
              <a:t>Evaluating					MCO 1610.7F</a:t>
            </a:r>
          </a:p>
        </p:txBody>
      </p:sp>
    </p:spTree>
    <p:extLst>
      <p:ext uri="{BB962C8B-B14F-4D97-AF65-F5344CB8AC3E}">
        <p14:creationId xmlns:p14="http://schemas.microsoft.com/office/powerpoint/2010/main" val="281452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HQMC briefing 11 Feb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B4AC7A2182714B907E6960151BECCC" ma:contentTypeVersion="0" ma:contentTypeDescription="Create a new document." ma:contentTypeScope="" ma:versionID="92810ad3880f04bbdee6a434a99e8cc6">
  <xsd:schema xmlns:xsd="http://www.w3.org/2001/XMLSchema" xmlns:xs="http://www.w3.org/2001/XMLSchema" xmlns:p="http://schemas.microsoft.com/office/2006/metadata/properties" xmlns:ns2="a52c927f-038a-41d9-ad82-6aa9c1195e87" targetNamespace="http://schemas.microsoft.com/office/2006/metadata/properties" ma:root="true" ma:fieldsID="7065766e0a41ceb92f225d1ad45330b5" ns2:_="">
    <xsd:import namespace="a52c927f-038a-41d9-ad82-6aa9c1195e8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2c927f-038a-41d9-ad82-6aa9c1195e8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a52c927f-038a-41d9-ad82-6aa9c1195e87">4DJCZS2KWMXS-41-14</_dlc_DocId>
    <_dlc_DocIdUrl xmlns="a52c927f-038a-41d9-ad82-6aa9c1195e87">
      <Url>https://mccdc.portal.usmc.mil/org/resources/EOS - GOS Sep 2013/_layouts/DocIdRedir.aspx?ID=4DJCZS2KWMXS-41-14</Url>
      <Description>4DJCZS2KWMXS-41-14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63104D7-0195-4D9E-91B1-11A0CB5043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2c927f-038a-41d9-ad82-6aa9c1195e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E8BCDD-974E-49FF-A269-15C204697F57}">
  <ds:schemaRefs>
    <ds:schemaRef ds:uri="http://schemas.openxmlformats.org/package/2006/metadata/core-properties"/>
    <ds:schemaRef ds:uri="http://www.w3.org/XML/1998/namespace"/>
    <ds:schemaRef ds:uri="a52c927f-038a-41d9-ad82-6aa9c1195e87"/>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ADABB163-37F6-4EA7-99C1-8E7720406D30}">
  <ds:schemaRefs>
    <ds:schemaRef ds:uri="http://schemas.microsoft.com/sharepoint/v3/contenttype/forms"/>
  </ds:schemaRefs>
</ds:datastoreItem>
</file>

<file path=customXml/itemProps4.xml><?xml version="1.0" encoding="utf-8"?>
<ds:datastoreItem xmlns:ds="http://schemas.openxmlformats.org/officeDocument/2006/customXml" ds:itemID="{49A8C10E-6901-4C26-BD03-BB14B818056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33279</TotalTime>
  <Words>1157</Words>
  <Application>Microsoft Office PowerPoint</Application>
  <PresentationFormat>On-screen Show (4:3)</PresentationFormat>
  <Paragraphs>284</Paragraphs>
  <Slides>34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Courier New</vt:lpstr>
      <vt:lpstr>Times New Roman</vt:lpstr>
      <vt:lpstr>Wingdings</vt:lpstr>
      <vt:lpstr>Wingdings 2</vt:lpstr>
      <vt:lpstr>1_HQMC briefing 11 Feb 2016</vt:lpstr>
      <vt:lpstr>Marine Leader Development (MLD):  Coaching and Counseling</vt:lpstr>
      <vt:lpstr>LEADING MARINES</vt:lpstr>
      <vt:lpstr>AGENDA</vt:lpstr>
      <vt:lpstr>PowerPoint Presentation</vt:lpstr>
      <vt:lpstr>A BRIEF HISTORY</vt:lpstr>
      <vt:lpstr>COUNSELING - NAVMC 2795</vt:lpstr>
      <vt:lpstr>EVALUATING - MCO 1610.7F</vt:lpstr>
      <vt:lpstr>MENTORING - MCO 1500.58</vt:lpstr>
      <vt:lpstr>A BRIEF HISTORY</vt:lpstr>
      <vt:lpstr>COACHING DEFINED</vt:lpstr>
      <vt:lpstr>COUNSELING DEFINED</vt:lpstr>
      <vt:lpstr>COUNSELING VS EVALUATION</vt:lpstr>
      <vt:lpstr>MENTORING DEFINED</vt:lpstr>
      <vt:lpstr>DISCUSSION GROUPS</vt:lpstr>
      <vt:lpstr>PowerPoint Presentation</vt:lpstr>
      <vt:lpstr>EFFECTIVE COACHING</vt:lpstr>
      <vt:lpstr>PowerPoint Presentation</vt:lpstr>
      <vt:lpstr>IDEAL vs REALITY</vt:lpstr>
      <vt:lpstr>EFFECTIVE COACHING</vt:lpstr>
      <vt:lpstr>EFFECTIVE COACHING</vt:lpstr>
      <vt:lpstr>EFFECTIVE COACHING</vt:lpstr>
      <vt:lpstr>BREAKING DOWN BARRIERS</vt:lpstr>
      <vt:lpstr>ESTABLISHING TRUST</vt:lpstr>
      <vt:lpstr>SETTING GOALS</vt:lpstr>
      <vt:lpstr>EFFECTIVE COACHING</vt:lpstr>
      <vt:lpstr>DISCUSSION GROUPS</vt:lpstr>
      <vt:lpstr>PowerPoint Presentation</vt:lpstr>
      <vt:lpstr>TOOLS</vt:lpstr>
      <vt:lpstr>FIRST FORM</vt:lpstr>
      <vt:lpstr>COACHING FORM</vt:lpstr>
      <vt:lpstr>COUNSELING FORM</vt:lpstr>
      <vt:lpstr>EFFECTIVE MEETING</vt:lpstr>
      <vt:lpstr>LEADING MARINES</vt:lpstr>
      <vt:lpstr>PowerPoint Presentation</vt:lpstr>
    </vt:vector>
  </TitlesOfParts>
  <Company>NMCI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Brief</dc:title>
  <dc:creator>alissa.tarsiuk@usmc.mil</dc:creator>
  <cp:lastModifiedBy>Dyson Maj Gregory W</cp:lastModifiedBy>
  <cp:revision>445</cp:revision>
  <cp:lastPrinted>2014-04-11T14:29:27Z</cp:lastPrinted>
  <dcterms:created xsi:type="dcterms:W3CDTF">2013-05-17T13:41:46Z</dcterms:created>
  <dcterms:modified xsi:type="dcterms:W3CDTF">2017-09-07T19:23:06Z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0x010100A1B4AC7A2182714B907E6960151BECCC</vt:lpwstr>
  </property>
  <property fmtid="{D5CDD505-2E9C-101B-9397-08002B2CF9AE}" pid="3" name="_dlc_DocIdItemGuid">
    <vt:lpwstr>f7e96dbc-7547-4cc0-8d52-40a71cb1fb33</vt:lpwstr>
  </property>
</Properties>
</file>